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1"/>
  </p:sldMasterIdLst>
  <p:notesMasterIdLst>
    <p:notesMasterId r:id="rId9"/>
  </p:notesMasterIdLst>
  <p:sldIdLst>
    <p:sldId id="256" r:id="rId2"/>
    <p:sldId id="320" r:id="rId3"/>
    <p:sldId id="328" r:id="rId4"/>
    <p:sldId id="338" r:id="rId5"/>
    <p:sldId id="337" r:id="rId6"/>
    <p:sldId id="339" r:id="rId7"/>
    <p:sldId id="2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DUMBI NGAMALA, Patricia" initials="NNP" lastIdx="2" clrIdx="0">
    <p:extLst/>
  </p:cmAuthor>
  <p:cmAuthor id="2" name="MOUSSONGO MOUKENGUE, Alden Bernard Aton" initials="MMAB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02BE"/>
    <a:srgbClr val="2683C6"/>
    <a:srgbClr val="0070C0"/>
    <a:srgbClr val="FFFFFF"/>
    <a:srgbClr val="F8D9A2"/>
    <a:srgbClr val="3920CC"/>
    <a:srgbClr val="005493"/>
    <a:srgbClr val="A67B0E"/>
    <a:srgbClr val="FF9393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333" autoAdjust="0"/>
    <p:restoredTop sz="86323" autoAdjust="0"/>
  </p:normalViewPr>
  <p:slideViewPr>
    <p:cSldViewPr snapToObjects="1">
      <p:cViewPr varScale="1">
        <p:scale>
          <a:sx n="42" d="100"/>
          <a:sy n="42" d="100"/>
        </p:scale>
        <p:origin x="907" y="3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4512"/>
    </p:cViewPr>
  </p:outlin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B9415-378D-BE44-9003-F1E855C17348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6875F-FA6B-CF43-A6B6-AAE080202D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942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75F-FA6B-CF43-A6B6-AAE080202D3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7227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75F-FA6B-CF43-A6B6-AAE080202D3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329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75F-FA6B-CF43-A6B6-AAE080202D3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470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Roboto"/>
              </a:rPr>
              <a:t>For each Strategic Line of Action, this Plan proposes indicators, actions and targets for monitoring progress.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75F-FA6B-CF43-A6B6-AAE080202D3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07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baseline="0" dirty="0">
                <a:solidFill>
                  <a:srgbClr val="000000"/>
                </a:solidFill>
                <a:latin typeface="Roboto"/>
              </a:rPr>
              <a:t>For each Strategic Line of Action, this Plan proposes indicators, actions and targets for monitoring progress.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75F-FA6B-CF43-A6B6-AAE080202D3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5361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46875F-FA6B-CF43-A6B6-AAE080202D3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57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 marL="265176" indent="-137160"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2E5E9E"/>
              </a:buClr>
              <a:buFont typeface="Wingdings" charset="2"/>
              <a:buChar char="v"/>
            </a:pPr>
            <a:r>
              <a:rPr lang="en-US" dirty="0"/>
              <a:t>Second level</a:t>
            </a:r>
          </a:p>
          <a:p>
            <a:pPr marL="448056" lvl="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C000"/>
              </a:buClr>
              <a:buSzPct val="100000"/>
              <a:buFont typeface="Wingdings" charset="2"/>
              <a:buChar char="v"/>
            </a:pPr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2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 rot="10800000">
            <a:off x="-1" y="2906722"/>
            <a:ext cx="12191999" cy="3951278"/>
          </a:xfrm>
          <a:prstGeom prst="rect">
            <a:avLst/>
          </a:prstGeom>
          <a:blipFill dpi="0" rotWithShape="1">
            <a:blip r:embed="rId2"/>
            <a:srcRect/>
            <a:stretch>
              <a:fillRect l="5" t="-66102" r="-413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24851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783316"/>
            <a:ext cx="7772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5410200"/>
          </a:xfrm>
          <a:prstGeom prst="rect">
            <a:avLst/>
          </a:prstGeom>
          <a:blipFill dpi="0" rotWithShape="1">
            <a:blip r:embed="rId2"/>
            <a:srcRect/>
            <a:stretch>
              <a:fillRect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7289557" y="568798"/>
            <a:ext cx="4034609" cy="165188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12192000" cy="4517571"/>
          </a:xfrm>
          <a:prstGeom prst="rect">
            <a:avLst/>
          </a:prstGeom>
          <a:blipFill dpi="0" rotWithShape="1">
            <a:blip r:embed="rId2"/>
            <a:srcRect/>
            <a:stretch>
              <a:fillRect t="-19760" r="-4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14" name="Straight Connector 13"/>
          <p:cNvCxnSpPr/>
          <p:nvPr/>
        </p:nvCxnSpPr>
        <p:spPr>
          <a:xfrm flipV="1">
            <a:off x="8386842" y="5264106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7289557" y="568798"/>
            <a:ext cx="4034609" cy="165188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265176" indent="-137160">
              <a:buClr>
                <a:srgbClr val="2E5E9E"/>
              </a:buClr>
              <a:buFont typeface="Wingdings" charset="2"/>
              <a:buChar char="v"/>
              <a:defRPr/>
            </a:lvl2pPr>
            <a:lvl3pPr marL="448056" indent="-137160">
              <a:buClr>
                <a:srgbClr val="FFC000"/>
              </a:buClr>
              <a:buSzPct val="100000"/>
              <a:buFont typeface="Wingdings" charset="2"/>
              <a:buChar char="v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265176" indent="-137160">
              <a:buClr>
                <a:srgbClr val="2E5E9E"/>
              </a:buClr>
              <a:buFont typeface="Wingdings" charset="2"/>
              <a:buChar char="v"/>
              <a:defRPr/>
            </a:lvl2pPr>
            <a:lvl3pPr marL="448056" indent="-137160">
              <a:buClr>
                <a:srgbClr val="FFC000"/>
              </a:buClr>
              <a:buSzPct val="100000"/>
              <a:buFont typeface="Wingdings" charset="2"/>
              <a:buChar char="v"/>
              <a:defRPr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 Second level</a:t>
            </a:r>
          </a:p>
          <a:p>
            <a:pPr lvl="2"/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 rot="10800000">
            <a:off x="-1" y="2906722"/>
            <a:ext cx="12191999" cy="3951278"/>
          </a:xfrm>
          <a:prstGeom prst="rect">
            <a:avLst/>
          </a:prstGeom>
          <a:blipFill dpi="0" rotWithShape="1">
            <a:blip r:embed="rId2"/>
            <a:srcRect/>
            <a:stretch>
              <a:fillRect l="5" t="-66102" r="-413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0" y="0"/>
            <a:ext cx="12192000" cy="4572000"/>
          </a:xfrm>
          <a:prstGeom prst="rect">
            <a:avLst/>
          </a:prstGeom>
          <a:blipFill dpi="0" rotWithShape="1"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393700" ty="-82550" sx="35000" sy="3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>
            <a:lvl2pPr marL="265176" indent="-137160"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2E5E9E"/>
              </a:buClr>
              <a:buFont typeface="Wingdings" charset="2"/>
              <a:buChar char="v"/>
            </a:pPr>
            <a:r>
              <a:rPr lang="en-US" dirty="0"/>
              <a:t> Second level</a:t>
            </a:r>
          </a:p>
          <a:p>
            <a:pPr marL="448056" lvl="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C000"/>
              </a:buClr>
              <a:buSzPct val="100000"/>
              <a:buFont typeface="Wingdings" charset="2"/>
              <a:buChar char="v"/>
            </a:pPr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>
            <a:lvl2pPr marL="265176" indent="-137160"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2E5E9E"/>
              </a:buClr>
              <a:buFont typeface="Wingdings" charset="2"/>
              <a:buChar char="v"/>
            </a:pPr>
            <a:r>
              <a:rPr lang="en-US" dirty="0"/>
              <a:t> Second level</a:t>
            </a:r>
          </a:p>
          <a:p>
            <a:pPr marL="448056" lvl="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C000"/>
              </a:buClr>
              <a:buSzPct val="100000"/>
              <a:buFont typeface="Wingdings" charset="2"/>
              <a:buChar char="v"/>
            </a:pPr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>
            <a:lvl2pPr marL="265176" indent="-137160"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2E5E9E"/>
              </a:buClr>
              <a:buFont typeface="Wingdings" charset="2"/>
              <a:buChar char="v"/>
            </a:pPr>
            <a:r>
              <a:rPr lang="en-US" dirty="0"/>
              <a:t> Second level</a:t>
            </a:r>
          </a:p>
          <a:p>
            <a:pPr marL="448056" lvl="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C000"/>
              </a:buClr>
              <a:buSzPct val="100000"/>
              <a:buFont typeface="Wingdings" charset="2"/>
              <a:buChar char="v"/>
            </a:pPr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>
            <a:lvl2pPr marL="265176" indent="-137160">
              <a:defRPr lang="en-US" sz="1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8056" indent="-137160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marL="265176" lvl="1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2E5E9E"/>
              </a:buClr>
              <a:buFont typeface="Wingdings" charset="2"/>
              <a:buChar char="v"/>
            </a:pPr>
            <a:r>
              <a:rPr lang="en-US" dirty="0"/>
              <a:t> Second level</a:t>
            </a:r>
          </a:p>
          <a:p>
            <a:pPr marL="448056" lvl="2" indent="-13716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rgbClr val="FFC000"/>
              </a:buClr>
              <a:buSzPct val="100000"/>
              <a:buFont typeface="Wingdings" charset="2"/>
              <a:buChar char="v"/>
            </a:pPr>
            <a:r>
              <a:rPr lang="en-US" dirty="0"/>
              <a:t> 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E1EA28C6-4417-9442-BED1-86010DEAE765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1F6B69BF-2BB8-8148-B051-DB8E3C813921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0683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56" r:id="rId2"/>
    <p:sldLayoutId id="2147483757" r:id="rId3"/>
    <p:sldLayoutId id="2147483746" r:id="rId4"/>
    <p:sldLayoutId id="2147483760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  <p:sldLayoutId id="2147483753" r:id="rId12"/>
    <p:sldLayoutId id="2147483754" r:id="rId13"/>
    <p:sldLayoutId id="2147483755" r:id="rId14"/>
    <p:sldLayoutId id="2147483758" r:id="rId15"/>
    <p:sldLayoutId id="2147483759" r:id="rId16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2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2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09"/>
          <a:stretch/>
        </p:blipFill>
        <p:spPr>
          <a:xfrm>
            <a:off x="0" y="-387424"/>
            <a:ext cx="12216680" cy="6969589"/>
          </a:xfrm>
          <a:prstGeom prst="rect">
            <a:avLst/>
          </a:prstGeom>
        </p:spPr>
      </p:pic>
      <p:sp>
        <p:nvSpPr>
          <p:cNvPr id="22" name="Subtitle 6"/>
          <p:cNvSpPr txBox="1">
            <a:spLocks/>
          </p:cNvSpPr>
          <p:nvPr/>
        </p:nvSpPr>
        <p:spPr bwMode="gray">
          <a:xfrm>
            <a:off x="0" y="5661248"/>
            <a:ext cx="12216680" cy="1196751"/>
          </a:xfrm>
          <a:prstGeom prst="rect">
            <a:avLst/>
          </a:prstGeom>
          <a:solidFill>
            <a:srgbClr val="009CDE"/>
          </a:solidFill>
          <a:ln>
            <a:noFill/>
          </a:ln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360363" indent="-179388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0" y="5661248"/>
            <a:ext cx="5735960" cy="12470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r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5000" kern="1200" cap="all" spc="200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</a:rPr>
              <a:t>7th meeting of African Ministers of Health of Small Island Developing States</a:t>
            </a:r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6384032" y="5805264"/>
            <a:ext cx="2609681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2"/>
              </a:buClr>
              <a:buSzPct val="100000"/>
              <a:buFont typeface="Tw Cen MT" panose="020B0602020104020603" pitchFamily="34" charset="0"/>
              <a:buNone/>
              <a:defRPr sz="1800" kern="120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2"/>
              </a:buClr>
              <a:buFont typeface="Wingdings 3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000" dirty="0">
                <a:solidFill>
                  <a:schemeClr val="bg1"/>
                </a:solidFill>
              </a:rPr>
              <a:t>“</a:t>
            </a:r>
            <a:r>
              <a:rPr lang="en-US" sz="2000" dirty="0">
                <a:solidFill>
                  <a:schemeClr val="bg1"/>
                </a:solidFill>
              </a:rPr>
              <a:t>Overcoming Barriers towards the achievement of SDG- 3</a:t>
            </a:r>
            <a:r>
              <a:rPr lang="en-GB" sz="2000" dirty="0">
                <a:solidFill>
                  <a:schemeClr val="bg1"/>
                </a:solidFill>
              </a:rPr>
              <a:t>”</a:t>
            </a:r>
            <a:endParaRPr lang="en-US" sz="2000" dirty="0">
              <a:solidFill>
                <a:schemeClr val="bg1"/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6096000" y="5805264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9251700" y="5842137"/>
            <a:ext cx="0" cy="91440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8408" y="5949276"/>
            <a:ext cx="1728192" cy="70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658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39"/>
          <a:stretch/>
        </p:blipFill>
        <p:spPr>
          <a:xfrm>
            <a:off x="-24680" y="0"/>
            <a:ext cx="6192688" cy="687625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3832" y="-9130"/>
            <a:ext cx="7608168" cy="6894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864" y="9128"/>
            <a:ext cx="1680766" cy="687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7231" y="-35634"/>
            <a:ext cx="1680766" cy="6876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5463346" y="5111779"/>
            <a:ext cx="612058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800" b="1" dirty="0">
                <a:solidFill>
                  <a:srgbClr val="0070C0"/>
                </a:solidFill>
                <a:latin typeface="Aachen BT" pitchFamily="18" charset="0"/>
              </a:rPr>
              <a:t>Guy Mbayo – </a:t>
            </a:r>
            <a:r>
              <a:rPr lang="fr-FR" sz="2800" b="1" dirty="0" err="1">
                <a:solidFill>
                  <a:srgbClr val="0070C0"/>
                </a:solidFill>
                <a:latin typeface="Aachen BT" pitchFamily="18" charset="0"/>
              </a:rPr>
              <a:t>Technical</a:t>
            </a:r>
            <a:r>
              <a:rPr lang="fr-FR" sz="2800" b="1" dirty="0">
                <a:solidFill>
                  <a:srgbClr val="0070C0"/>
                </a:solidFill>
                <a:latin typeface="Aachen BT" pitchFamily="18" charset="0"/>
              </a:rPr>
              <a:t> </a:t>
            </a:r>
            <a:r>
              <a:rPr lang="fr-FR" sz="2800" b="1" dirty="0" err="1">
                <a:solidFill>
                  <a:srgbClr val="0070C0"/>
                </a:solidFill>
                <a:latin typeface="Aachen BT" pitchFamily="18" charset="0"/>
              </a:rPr>
              <a:t>officer</a:t>
            </a:r>
            <a:r>
              <a:rPr lang="fr-FR" sz="2800" b="1" dirty="0">
                <a:solidFill>
                  <a:srgbClr val="0070C0"/>
                </a:solidFill>
                <a:latin typeface="Aachen BT" pitchFamily="18" charset="0"/>
              </a:rPr>
              <a:t> WASH</a:t>
            </a:r>
          </a:p>
          <a:p>
            <a:pPr algn="r"/>
            <a:r>
              <a:rPr lang="fr-FR" sz="2800" b="1" dirty="0">
                <a:solidFill>
                  <a:srgbClr val="0070C0"/>
                </a:solidFill>
                <a:latin typeface="Aachen BT" pitchFamily="18" charset="0"/>
              </a:rPr>
              <a:t>WHO-AFRO</a:t>
            </a:r>
            <a:endParaRPr lang="en-US" sz="2800" b="1" dirty="0">
              <a:solidFill>
                <a:srgbClr val="0070C0"/>
              </a:solidFill>
              <a:latin typeface="Aachen BT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132947" y="2661400"/>
            <a:ext cx="554461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>
                <a:solidFill>
                  <a:srgbClr val="005493"/>
                </a:solidFill>
                <a:latin typeface="Century Gothic" panose="020B0502020202020204" pitchFamily="34" charset="0"/>
              </a:rPr>
              <a:t>Climate Change and Health</a:t>
            </a:r>
          </a:p>
        </p:txBody>
      </p:sp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76320" y="692038"/>
            <a:ext cx="3037975" cy="3652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7004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7"/>
          <p:cNvSpPr txBox="1">
            <a:spLocks/>
          </p:cNvSpPr>
          <p:nvPr/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7802BA-8623-48AE-9924-9F5F6790139C}" type="datetime1">
              <a:rPr lang="en-GB" smtClean="0">
                <a:solidFill>
                  <a:prstClr val="black"/>
                </a:solidFill>
                <a:latin typeface="Arial"/>
              </a:rPr>
              <a:pPr/>
              <a:t>22/11/2019</a:t>
            </a:fld>
            <a:endParaRPr lang="en-GB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Footer Placeholder 8"/>
          <p:cNvSpPr txBox="1">
            <a:spLocks/>
          </p:cNvSpPr>
          <p:nvPr/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prstClr val="black"/>
                </a:solidFill>
                <a:latin typeface="Arial"/>
              </a:rPr>
              <a:t>|     Title of the presentation</a:t>
            </a:r>
          </a:p>
        </p:txBody>
      </p:sp>
      <p:sp>
        <p:nvSpPr>
          <p:cNvPr id="14" name="Slide Number Placeholder 9"/>
          <p:cNvSpPr txBox="1">
            <a:spLocks/>
          </p:cNvSpPr>
          <p:nvPr/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r" defTabSz="457200" rtl="0" eaLnBrk="1" latinLnBrk="0" hangingPunct="1">
              <a:defRPr sz="8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4CE0EA-F3B5-4684-BA10-C594598FDB9C}" type="slidenum">
              <a:rPr lang="en-GB" smtClean="0">
                <a:solidFill>
                  <a:prstClr val="black"/>
                </a:solidFill>
                <a:latin typeface="Arial"/>
              </a:rPr>
              <a:pPr/>
              <a:t>3</a:t>
            </a:fld>
            <a:endParaRPr lang="en-GB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Text Placeholder 7"/>
          <p:cNvSpPr txBox="1">
            <a:spLocks/>
          </p:cNvSpPr>
          <p:nvPr/>
        </p:nvSpPr>
        <p:spPr bwMode="invGray">
          <a:xfrm>
            <a:off x="480000" y="6293651"/>
            <a:ext cx="11226365" cy="208579"/>
          </a:xfrm>
          <a:prstGeom prst="rect">
            <a:avLst/>
          </a:prstGeom>
        </p:spPr>
        <p:txBody>
          <a:bodyPr vert="horz" lIns="18000" tIns="0" rIns="1800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8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Source:</a:t>
            </a:r>
          </a:p>
        </p:txBody>
      </p:sp>
      <p:sp>
        <p:nvSpPr>
          <p:cNvPr id="16" name="Title 10"/>
          <p:cNvSpPr txBox="1">
            <a:spLocks/>
          </p:cNvSpPr>
          <p:nvPr/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009CDE"/>
                </a:solidFill>
                <a:effectLst/>
                <a:uLnTx/>
                <a:uFillTx/>
                <a:latin typeface="Ebrima"/>
                <a:ea typeface="+mj-ea"/>
                <a:cs typeface="+mj-cs"/>
              </a:rPr>
              <a:t>Recommendations/Follow up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invGray">
          <a:xfrm>
            <a:off x="0" y="2160000"/>
            <a:ext cx="5951999" cy="4600588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ysClr val="windowText" lastClr="000000"/>
                </a:solidFill>
                <a:latin typeface="Arial"/>
              </a:rPr>
              <a:t>Establish a SIDS unit at WHO to provide support to all health issues with a special focus on climate change. </a:t>
            </a:r>
          </a:p>
          <a:p>
            <a:pPr lvl="1">
              <a:buClr>
                <a:sysClr val="windowText" lastClr="000000"/>
              </a:buClr>
              <a:defRPr/>
            </a:pPr>
            <a:endParaRPr lang="en-US" sz="1800" dirty="0">
              <a:solidFill>
                <a:sysClr val="windowText" lastClr="000000"/>
              </a:solidFill>
              <a:latin typeface="Arial"/>
            </a:endParaRPr>
          </a:p>
          <a:p>
            <a:pPr lvl="1"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ysClr val="windowText" lastClr="000000"/>
                </a:solidFill>
                <a:latin typeface="Arial"/>
              </a:rPr>
              <a:t>Include climate change and health in the Ministers statement for the upcoming World Health Assembly. </a:t>
            </a:r>
          </a:p>
          <a:p>
            <a:pPr lvl="1">
              <a:spcBef>
                <a:spcPts val="1200"/>
              </a:spcBef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ysClr val="windowText" lastClr="000000"/>
                </a:solidFill>
                <a:latin typeface="Arial"/>
              </a:rPr>
              <a:t>WHO to advocate for the establishment of a Special Fund for SIDS on climate and health (The SIDS Climate Fund).</a:t>
            </a:r>
            <a:r>
              <a:rPr lang="en-GB" sz="1800" dirty="0">
                <a:solidFill>
                  <a:srgbClr val="00B050"/>
                </a:solidFill>
                <a:latin typeface="Arial"/>
              </a:rPr>
              <a:t> </a:t>
            </a:r>
            <a:endParaRPr lang="en-US" sz="1800" dirty="0">
              <a:solidFill>
                <a:sysClr val="windowText" lastClr="000000"/>
              </a:solidFill>
              <a:latin typeface="Arial"/>
            </a:endParaRPr>
          </a:p>
          <a:p>
            <a:pPr lvl="1"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ysClr val="windowText" lastClr="000000"/>
                </a:solidFill>
                <a:latin typeface="Arial"/>
              </a:rPr>
              <a:t>Member States to advocate for WHO to be accredited for GCF (through various GCF boards)</a:t>
            </a:r>
            <a:r>
              <a:rPr lang="en-GB" sz="1800" dirty="0">
                <a:solidFill>
                  <a:srgbClr val="00B050"/>
                </a:solidFill>
                <a:latin typeface="Arial"/>
              </a:rPr>
              <a:t>. </a:t>
            </a:r>
          </a:p>
          <a:p>
            <a:pPr lvl="1">
              <a:buClr>
                <a:sysClr val="windowText" lastClr="000000"/>
              </a:buClr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Content Placeholder 3"/>
          <p:cNvSpPr txBox="1">
            <a:spLocks/>
          </p:cNvSpPr>
          <p:nvPr/>
        </p:nvSpPr>
        <p:spPr bwMode="invGray">
          <a:xfrm>
            <a:off x="6234364" y="2160000"/>
            <a:ext cx="5472000" cy="38772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1" fontAlgn="auto">
              <a:buClr>
                <a:sysClr val="windowText" lastClr="000000"/>
              </a:buClr>
              <a:tabLst/>
              <a:defRPr/>
            </a:pPr>
            <a:r>
              <a:rPr lang="en-GB" sz="1800" dirty="0">
                <a:latin typeface="Arial"/>
              </a:rPr>
              <a:t>Presentation of WHO position paper on climate change and health at COP 21 in Bonn</a:t>
            </a:r>
          </a:p>
          <a:p>
            <a:pPr marR="0" lvl="1" fontAlgn="auto">
              <a:buClr>
                <a:sysClr val="windowText" lastClr="000000"/>
              </a:buClr>
              <a:tabLst/>
              <a:defRPr/>
            </a:pPr>
            <a:r>
              <a:rPr lang="en-GB" sz="1800" dirty="0">
                <a:latin typeface="Arial"/>
              </a:rPr>
              <a:t>Marrakech Ministerial declaration on health, environment and climate change at COP22 (All African Ministers of Health)</a:t>
            </a:r>
          </a:p>
          <a:p>
            <a:pPr marR="0" lvl="1" fontAlgn="auto">
              <a:buClr>
                <a:sysClr val="windowText" lastClr="000000"/>
              </a:buClr>
              <a:tabLst/>
              <a:defRPr/>
            </a:pPr>
            <a:r>
              <a:rPr lang="en-GB" sz="1800" dirty="0">
                <a:latin typeface="Arial"/>
              </a:rPr>
              <a:t>Presentation and adoption of three key reports on health and environment in AFRO at RC 64, RC67, on the regional strategy and RC70, on health adaptation to climate change.</a:t>
            </a:r>
          </a:p>
          <a:p>
            <a:pPr marR="0" lvl="1" fontAlgn="auto">
              <a:buClr>
                <a:sysClr val="windowText" lastClr="000000"/>
              </a:buClr>
              <a:tabLst/>
              <a:defRPr/>
            </a:pPr>
            <a:r>
              <a:rPr lang="en-GB" sz="1800" dirty="0">
                <a:latin typeface="Arial"/>
              </a:rPr>
              <a:t>Development of SIDS Action plan 2019-2023</a:t>
            </a:r>
          </a:p>
        </p:txBody>
      </p:sp>
      <p:sp>
        <p:nvSpPr>
          <p:cNvPr id="19" name="Text Placeholder 7"/>
          <p:cNvSpPr txBox="1">
            <a:spLocks/>
          </p:cNvSpPr>
          <p:nvPr/>
        </p:nvSpPr>
        <p:spPr bwMode="invGray">
          <a:xfrm>
            <a:off x="480484" y="1060391"/>
            <a:ext cx="9431939" cy="661252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0" kern="1200">
                <a:solidFill>
                  <a:schemeClr val="tx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latin typeface="Arial" panose="020B0604020202020204" pitchFamily="34" charset="0"/>
              </a:rPr>
              <a:t>WHO 3rd Global Climate and Health Conference: special focus on SIDS (Mauritius, 21-22 March 2018). </a:t>
            </a:r>
            <a:r>
              <a:rPr lang="en-US" dirty="0"/>
              <a:t>Cabo Verde,  Comoros , Mauritius, Sao Tome e Principe, Seychelles + Madagascar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brim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 Placeholder 5"/>
          <p:cNvSpPr txBox="1">
            <a:spLocks/>
          </p:cNvSpPr>
          <p:nvPr/>
        </p:nvSpPr>
        <p:spPr bwMode="invGray">
          <a:xfrm>
            <a:off x="479999" y="1800000"/>
            <a:ext cx="5472001" cy="252012"/>
          </a:xfrm>
          <a:prstGeom prst="rect">
            <a:avLst/>
          </a:prstGeom>
          <a:solidFill>
            <a:srgbClr val="009CDE"/>
          </a:solidFill>
        </p:spPr>
        <p:txBody>
          <a:bodyPr vert="horz" lIns="72000" tIns="18000" rIns="72000" bIns="1800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Ebrima"/>
                <a:ea typeface="+mn-ea"/>
                <a:cs typeface="Times New Roman" panose="02020603050405020304" pitchFamily="18" charset="0"/>
              </a:rPr>
              <a:t>Expected</a:t>
            </a:r>
          </a:p>
        </p:txBody>
      </p:sp>
      <p:sp>
        <p:nvSpPr>
          <p:cNvPr id="21" name="Text Placeholder 5"/>
          <p:cNvSpPr txBox="1">
            <a:spLocks/>
          </p:cNvSpPr>
          <p:nvPr/>
        </p:nvSpPr>
        <p:spPr bwMode="invGray">
          <a:xfrm>
            <a:off x="6234365" y="1800000"/>
            <a:ext cx="5472000" cy="252012"/>
          </a:xfrm>
          <a:prstGeom prst="rect">
            <a:avLst/>
          </a:prstGeom>
          <a:solidFill>
            <a:srgbClr val="009CDE"/>
          </a:solidFill>
        </p:spPr>
        <p:txBody>
          <a:bodyPr vert="horz" lIns="72000" tIns="18000" rIns="72000" bIns="18000" rtlCol="0" anchor="ctr">
            <a:normAutofit lnSpcReduction="10000"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Ebrima"/>
                <a:ea typeface="+mn-ea"/>
                <a:cs typeface="Times New Roman" panose="02020603050405020304" pitchFamily="18" charset="0"/>
              </a:rPr>
              <a:t>Key </a:t>
            </a:r>
            <a:r>
              <a:rPr lang="en-GB" dirty="0">
                <a:solidFill>
                  <a:sysClr val="window" lastClr="FFFFFF"/>
                </a:solidFill>
                <a:latin typeface="Ebrima"/>
              </a:rPr>
              <a:t>Achievements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Ebrim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314004"/>
            <a:ext cx="1648974" cy="6680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363B0A0-1641-4218-B275-E54D1B7DE215}"/>
              </a:ext>
            </a:extLst>
          </p:cNvPr>
          <p:cNvSpPr txBox="1"/>
          <p:nvPr/>
        </p:nvSpPr>
        <p:spPr>
          <a:xfrm>
            <a:off x="1392991" y="2780928"/>
            <a:ext cx="45590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Arial"/>
              </a:rPr>
              <a:t>Yes, informally a team in action from Geneva and Brazzaville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73FB96-45DD-468F-B1E3-D93EE195EFE0}"/>
              </a:ext>
            </a:extLst>
          </p:cNvPr>
          <p:cNvSpPr txBox="1"/>
          <p:nvPr/>
        </p:nvSpPr>
        <p:spPr>
          <a:xfrm>
            <a:off x="1392992" y="4179366"/>
            <a:ext cx="268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Arial"/>
              </a:rPr>
              <a:t>Ongoing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B6C265A-4D85-4E5F-A444-831914AD6F6A}"/>
              </a:ext>
            </a:extLst>
          </p:cNvPr>
          <p:cNvSpPr txBox="1"/>
          <p:nvPr/>
        </p:nvSpPr>
        <p:spPr>
          <a:xfrm>
            <a:off x="2063551" y="5005676"/>
            <a:ext cx="4170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Arial"/>
              </a:rPr>
              <a:t>Ongoing, but the Fund is not yet established</a:t>
            </a: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1929D9-277D-4DB0-A2BC-BA8ABB4F6840}"/>
              </a:ext>
            </a:extLst>
          </p:cNvPr>
          <p:cNvSpPr txBox="1"/>
          <p:nvPr/>
        </p:nvSpPr>
        <p:spPr>
          <a:xfrm>
            <a:off x="4559999" y="5877272"/>
            <a:ext cx="117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050"/>
                </a:solidFill>
                <a:latin typeface="Arial"/>
              </a:rPr>
              <a:t>Not yet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078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" grpId="0"/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7"/>
          <p:cNvSpPr txBox="1">
            <a:spLocks/>
          </p:cNvSpPr>
          <p:nvPr/>
        </p:nvSpPr>
        <p:spPr bwMode="invGray">
          <a:xfrm>
            <a:off x="480000" y="6580588"/>
            <a:ext cx="79000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67802BA-8623-48AE-9924-9F5F6790139C}" type="datetime1">
              <a:rPr lang="en-GB" smtClean="0">
                <a:solidFill>
                  <a:prstClr val="black"/>
                </a:solidFill>
                <a:latin typeface="Arial"/>
              </a:rPr>
              <a:pPr/>
              <a:t>22/11/2019</a:t>
            </a:fld>
            <a:endParaRPr lang="en-GB">
              <a:solidFill>
                <a:prstClr val="black"/>
              </a:solidFill>
              <a:latin typeface="Arial"/>
            </a:endParaRPr>
          </a:p>
        </p:txBody>
      </p:sp>
      <p:sp>
        <p:nvSpPr>
          <p:cNvPr id="13" name="Footer Placeholder 8"/>
          <p:cNvSpPr txBox="1">
            <a:spLocks/>
          </p:cNvSpPr>
          <p:nvPr/>
        </p:nvSpPr>
        <p:spPr bwMode="invGray">
          <a:xfrm>
            <a:off x="1392992" y="6580588"/>
            <a:ext cx="2264608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l" defTabSz="457200" rtl="0" eaLnBrk="1" latinLnBrk="0" hangingPunct="1">
              <a:defRPr sz="80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prstClr val="black"/>
                </a:solidFill>
                <a:latin typeface="Arial"/>
              </a:rPr>
              <a:t>|     Title of the presentation</a:t>
            </a:r>
          </a:p>
        </p:txBody>
      </p:sp>
      <p:sp>
        <p:nvSpPr>
          <p:cNvPr id="14" name="Slide Number Placeholder 9"/>
          <p:cNvSpPr txBox="1">
            <a:spLocks/>
          </p:cNvSpPr>
          <p:nvPr/>
        </p:nvSpPr>
        <p:spPr bwMode="invGray">
          <a:xfrm>
            <a:off x="11416433" y="6580588"/>
            <a:ext cx="289931" cy="180000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en-US"/>
            </a:defPPr>
            <a:lvl1pPr marL="0" algn="r" defTabSz="457200" rtl="0" eaLnBrk="1" latinLnBrk="0" hangingPunct="1">
              <a:defRPr sz="8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74CE0EA-F3B5-4684-BA10-C594598FDB9C}" type="slidenum">
              <a:rPr lang="en-GB" smtClean="0">
                <a:solidFill>
                  <a:prstClr val="black"/>
                </a:solidFill>
                <a:latin typeface="Arial"/>
              </a:rPr>
              <a:pPr/>
              <a:t>4</a:t>
            </a:fld>
            <a:endParaRPr lang="en-GB">
              <a:solidFill>
                <a:prstClr val="black"/>
              </a:solidFill>
              <a:latin typeface="Arial"/>
            </a:endParaRPr>
          </a:p>
        </p:txBody>
      </p:sp>
      <p:sp>
        <p:nvSpPr>
          <p:cNvPr id="15" name="Text Placeholder 7"/>
          <p:cNvSpPr txBox="1">
            <a:spLocks/>
          </p:cNvSpPr>
          <p:nvPr/>
        </p:nvSpPr>
        <p:spPr bwMode="invGray">
          <a:xfrm>
            <a:off x="480000" y="6293651"/>
            <a:ext cx="11226365" cy="208579"/>
          </a:xfrm>
          <a:prstGeom prst="rect">
            <a:avLst/>
          </a:prstGeom>
        </p:spPr>
        <p:txBody>
          <a:bodyPr vert="horz" lIns="18000" tIns="0" rIns="18000" bIns="0" rtlCol="0" anchor="t">
            <a:norm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8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Times New Roman" panose="02020603050405020304" pitchFamily="18" charset="0"/>
              </a:rPr>
              <a:t>Source:</a:t>
            </a:r>
          </a:p>
        </p:txBody>
      </p:sp>
      <p:sp>
        <p:nvSpPr>
          <p:cNvPr id="16" name="Title 10"/>
          <p:cNvSpPr txBox="1">
            <a:spLocks/>
          </p:cNvSpPr>
          <p:nvPr/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GB" dirty="0">
                <a:solidFill>
                  <a:srgbClr val="009CDE"/>
                </a:solidFill>
                <a:latin typeface="Ebrima"/>
              </a:rPr>
              <a:t>SIDS Action plan 2019-2021</a:t>
            </a:r>
          </a:p>
        </p:txBody>
      </p:sp>
      <p:sp>
        <p:nvSpPr>
          <p:cNvPr id="17" name="Content Placeholder 2"/>
          <p:cNvSpPr txBox="1">
            <a:spLocks/>
          </p:cNvSpPr>
          <p:nvPr/>
        </p:nvSpPr>
        <p:spPr bwMode="invGray">
          <a:xfrm>
            <a:off x="0" y="2160000"/>
            <a:ext cx="6074990" cy="4698000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The 2008 </a:t>
            </a:r>
            <a:r>
              <a:rPr lang="en-US" sz="1800" b="1" dirty="0">
                <a:solidFill>
                  <a:srgbClr val="000000"/>
                </a:solidFill>
                <a:latin typeface="Roboto"/>
              </a:rPr>
              <a:t>Libreville declaration on Health and Environment</a:t>
            </a:r>
            <a:r>
              <a:rPr lang="en-US" sz="1800" dirty="0">
                <a:solidFill>
                  <a:srgbClr val="000000"/>
                </a:solidFill>
                <a:latin typeface="Roboto"/>
              </a:rPr>
              <a:t> in Africa made commitments by countries to act jointly to manage threats to health from environmental factors.</a:t>
            </a:r>
          </a:p>
          <a:p>
            <a:pPr lvl="1"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In 2017, at the 23rd Conference of the Parties (COP23) of the UNFCCC in Bonn, WHO and UNFCCC launched a Special Initiative on Climate Change and Health in Small Island Developing States (SIDS).</a:t>
            </a:r>
          </a:p>
          <a:p>
            <a:pPr lvl="1">
              <a:buClr>
                <a:sysClr val="windowText" lastClr="000000"/>
              </a:buClr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The Initiative recognizes that </a:t>
            </a:r>
            <a:r>
              <a:rPr lang="en-US" sz="1800" b="1" dirty="0">
                <a:solidFill>
                  <a:srgbClr val="000000"/>
                </a:solidFill>
                <a:latin typeface="Roboto"/>
              </a:rPr>
              <a:t>SIDS are in the front-line facing a range of acute and long-term risks</a:t>
            </a:r>
            <a:r>
              <a:rPr lang="en-US" sz="1800" dirty="0">
                <a:solidFill>
                  <a:srgbClr val="000000"/>
                </a:solidFill>
                <a:latin typeface="Roboto"/>
              </a:rPr>
              <a:t>, including extreme floods, storms, drought and sea level rise; and increased risks of water-, vector- and food-borne diseases.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Content Placeholder 3"/>
          <p:cNvSpPr txBox="1">
            <a:spLocks/>
          </p:cNvSpPr>
          <p:nvPr/>
        </p:nvSpPr>
        <p:spPr bwMode="invGray">
          <a:xfrm>
            <a:off x="6074990" y="2090304"/>
            <a:ext cx="6117010" cy="4767696"/>
          </a:xfrm>
          <a:prstGeom prst="rect">
            <a:avLst/>
          </a:prstGeom>
        </p:spPr>
        <p:txBody>
          <a:bodyPr vert="horz" lIns="18000" tIns="0" rIns="1800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400" b="0" kern="1200">
                <a:solidFill>
                  <a:schemeClr val="tx1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1" fontAlgn="auto"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(a) conduct assessments of vulnerability and adaptation to climate change; </a:t>
            </a:r>
          </a:p>
          <a:p>
            <a:pPr marR="0" lvl="1" fontAlgn="auto"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(b) develop and implement health national adaption plans to climate change; </a:t>
            </a:r>
          </a:p>
          <a:p>
            <a:pPr marR="0" lvl="1" fontAlgn="auto"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(c) support capacity building for mainstreaming climate resilience in health programming so as to improve early warning and surveillance of climate sensitive diseases; </a:t>
            </a:r>
          </a:p>
          <a:p>
            <a:pPr marR="0" lvl="1" fontAlgn="auto">
              <a:spcBef>
                <a:spcPts val="0"/>
              </a:spcBef>
              <a:spcAft>
                <a:spcPts val="0"/>
              </a:spcAft>
              <a:buClr>
                <a:sysClr val="windowText" lastClr="000000"/>
              </a:buClr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(d) promote win-win partnerships, intersectoral collaboration, and advocacy for Member States access to global multilateral financial mechanisms, including the GEF and the GCF </a:t>
            </a:r>
          </a:p>
          <a:p>
            <a:pPr marR="0" lvl="1" fontAlgn="auto">
              <a:buClr>
                <a:sysClr val="windowText" lastClr="000000"/>
              </a:buClr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Roboto"/>
              </a:rPr>
              <a:t>(e) support community engagement through awareness raising and social mobilization, and the development and implementation of community-based adaptation </a:t>
            </a:r>
            <a:r>
              <a:rPr lang="en-US" sz="1800" dirty="0" err="1">
                <a:solidFill>
                  <a:srgbClr val="000000"/>
                </a:solidFill>
                <a:latin typeface="Roboto"/>
              </a:rPr>
              <a:t>programmes</a:t>
            </a:r>
            <a:r>
              <a:rPr lang="en-US" sz="1800" dirty="0">
                <a:solidFill>
                  <a:srgbClr val="000000"/>
                </a:solidFill>
                <a:latin typeface="Roboto"/>
              </a:rPr>
              <a:t>. </a:t>
            </a:r>
            <a:endParaRPr lang="en-GB" sz="1800" dirty="0">
              <a:solidFill>
                <a:sysClr val="windowText" lastClr="000000"/>
              </a:solidFill>
              <a:latin typeface="Arial"/>
            </a:endParaRPr>
          </a:p>
        </p:txBody>
      </p:sp>
      <p:sp>
        <p:nvSpPr>
          <p:cNvPr id="19" name="Text Placeholder 7"/>
          <p:cNvSpPr txBox="1">
            <a:spLocks/>
          </p:cNvSpPr>
          <p:nvPr/>
        </p:nvSpPr>
        <p:spPr bwMode="invGray">
          <a:xfrm>
            <a:off x="480484" y="1060391"/>
            <a:ext cx="9431939" cy="661252"/>
          </a:xfrm>
          <a:prstGeom prst="rect">
            <a:avLst/>
          </a:prstGeom>
        </p:spPr>
        <p:txBody>
          <a:bodyPr vert="horz" lIns="18000" tIns="0" rIns="18000" bIns="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sz="1600" b="0" kern="1200">
                <a:solidFill>
                  <a:schemeClr val="tx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b="1" dirty="0">
                <a:latin typeface="Arial" panose="020B0604020202020204" pitchFamily="34" charset="0"/>
              </a:rPr>
              <a:t>WHO 3rd Global Climate and Health Conference: special focus on SIDS (Mauritius, 21-22 March 2018).</a:t>
            </a:r>
            <a:endParaRPr kumimoji="0" lang="en-GB" sz="20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Ebrim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0" name="Text Placeholder 5"/>
          <p:cNvSpPr txBox="1">
            <a:spLocks/>
          </p:cNvSpPr>
          <p:nvPr/>
        </p:nvSpPr>
        <p:spPr bwMode="invGray">
          <a:xfrm>
            <a:off x="479999" y="1800000"/>
            <a:ext cx="5472001" cy="252012"/>
          </a:xfrm>
          <a:prstGeom prst="rect">
            <a:avLst/>
          </a:prstGeom>
          <a:solidFill>
            <a:srgbClr val="009CDE"/>
          </a:solidFill>
        </p:spPr>
        <p:txBody>
          <a:bodyPr vert="horz" lIns="72000" tIns="18000" rIns="72000" bIns="18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lang="en-US" sz="1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lang="en-US" sz="14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ysClr val="windowText" lastClr="000000"/>
              </a:buClr>
              <a:buSzPct val="80000"/>
              <a:buFontTx/>
              <a:buNone/>
              <a:tabLst/>
              <a:defRPr/>
            </a:pPr>
            <a:r>
              <a:rPr lang="en-GB" sz="1600" dirty="0">
                <a:solidFill>
                  <a:sysClr val="window" lastClr="FFFFFF"/>
                </a:solidFill>
                <a:latin typeface="Ebrima"/>
              </a:rPr>
              <a:t>Background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Ebrim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1" name="Text Placeholder 5"/>
          <p:cNvSpPr txBox="1">
            <a:spLocks/>
          </p:cNvSpPr>
          <p:nvPr/>
        </p:nvSpPr>
        <p:spPr bwMode="invGray">
          <a:xfrm>
            <a:off x="6234365" y="1800000"/>
            <a:ext cx="5472000" cy="252012"/>
          </a:xfrm>
          <a:prstGeom prst="rect">
            <a:avLst/>
          </a:prstGeom>
          <a:solidFill>
            <a:srgbClr val="009CDE"/>
          </a:solidFill>
        </p:spPr>
        <p:txBody>
          <a:bodyPr vert="horz" lIns="72000" tIns="18000" rIns="72000" bIns="18000" rtlCol="0" anchor="ctr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1000"/>
              </a:spcBef>
              <a:spcAft>
                <a:spcPts val="600"/>
              </a:spcAft>
              <a:buClr>
                <a:schemeClr val="tx1"/>
              </a:buClr>
              <a:buSzPct val="80000"/>
              <a:buFontTx/>
              <a:buNone/>
              <a:defRPr lang="en-US" sz="1400" b="1" kern="1200" dirty="0">
                <a:solidFill>
                  <a:schemeClr val="bg1"/>
                </a:solidFill>
                <a:latin typeface="+mj-lt"/>
                <a:ea typeface="+mn-ea"/>
                <a:cs typeface="Times New Roman" panose="02020603050405020304" pitchFamily="18" charset="0"/>
              </a:defRPr>
            </a:lvl1pPr>
            <a:lvl2pPr marL="466725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7087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79513" indent="-285750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tabLst>
                <a:tab pos="1074738" algn="l"/>
              </a:tabLst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16075" indent="-358775" algn="l" defTabSz="914400" rtl="0" eaLnBrk="1" latinLnBrk="0" hangingPunct="1">
              <a:lnSpc>
                <a:spcPct val="110000"/>
              </a:lnSpc>
              <a:spcBef>
                <a:spcPts val="500"/>
              </a:spcBef>
              <a:spcAft>
                <a:spcPts val="600"/>
              </a:spcAft>
              <a:buClr>
                <a:schemeClr val="tx1"/>
              </a:buClr>
              <a:buSzPct val="100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62163" indent="-358775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buClr>
                <a:sysClr val="windowText" lastClr="000000"/>
              </a:buClr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Ebrima"/>
                <a:ea typeface="+mn-ea"/>
                <a:cs typeface="Times New Roman" panose="02020603050405020304" pitchFamily="18" charset="0"/>
              </a:rPr>
              <a:t>AFRO strategic </a:t>
            </a:r>
            <a:r>
              <a:rPr lang="en-GB" sz="1600" dirty="0">
                <a:solidFill>
                  <a:sysClr val="window" lastClr="FFFFFF"/>
                </a:solidFill>
                <a:latin typeface="Ebrima"/>
              </a:rPr>
              <a:t>priorities (Resolution AFR/RC61/R2)</a:t>
            </a:r>
            <a:endParaRPr kumimoji="0" lang="en-GB" sz="16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Ebrim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314004"/>
            <a:ext cx="1648974" cy="668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721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88CE5C-C6E9-4FC8-9E10-33D9C4FA9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314004"/>
            <a:ext cx="1648974" cy="668028"/>
          </a:xfrm>
          <a:prstGeom prst="rect">
            <a:avLst/>
          </a:prstGeom>
        </p:spPr>
      </p:pic>
      <p:sp>
        <p:nvSpPr>
          <p:cNvPr id="3" name="Title 10">
            <a:extLst>
              <a:ext uri="{FF2B5EF4-FFF2-40B4-BE49-F238E27FC236}">
                <a16:creationId xmlns:a16="http://schemas.microsoft.com/office/drawing/2014/main" id="{14086342-11BA-4741-A066-325CA8C3ADEF}"/>
              </a:ext>
            </a:extLst>
          </p:cNvPr>
          <p:cNvSpPr txBox="1">
            <a:spLocks/>
          </p:cNvSpPr>
          <p:nvPr/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009CDE"/>
              </a:solidFill>
              <a:effectLst/>
              <a:uLnTx/>
              <a:uFillTx/>
              <a:latin typeface="Ebrima"/>
              <a:ea typeface="+mj-ea"/>
              <a:cs typeface="+mj-cs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C57E68D1-EE22-4DB7-B081-74828A855915}"/>
              </a:ext>
            </a:extLst>
          </p:cNvPr>
          <p:cNvSpPr txBox="1">
            <a:spLocks/>
          </p:cNvSpPr>
          <p:nvPr/>
        </p:nvSpPr>
        <p:spPr bwMode="invGray">
          <a:xfrm>
            <a:off x="632399" y="5123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GB" dirty="0">
                <a:solidFill>
                  <a:srgbClr val="009CDE"/>
                </a:solidFill>
                <a:latin typeface="Ebrima"/>
              </a:rPr>
              <a:t>SIDS Action plan 2019-2023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A74A12-B79A-432C-BF1A-404D82B5BA50}"/>
              </a:ext>
            </a:extLst>
          </p:cNvPr>
          <p:cNvSpPr txBox="1"/>
          <p:nvPr/>
        </p:nvSpPr>
        <p:spPr>
          <a:xfrm>
            <a:off x="890096" y="1384823"/>
            <a:ext cx="10671302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solidFill>
                  <a:srgbClr val="000000"/>
                </a:solidFill>
                <a:latin typeface="Roboto Light"/>
              </a:rPr>
              <a:t>Vision</a:t>
            </a:r>
            <a:r>
              <a:rPr lang="en-US" sz="2800" dirty="0">
                <a:solidFill>
                  <a:srgbClr val="000000"/>
                </a:solidFill>
                <a:latin typeface="Roboto Light"/>
              </a:rPr>
              <a:t> </a:t>
            </a:r>
          </a:p>
          <a:p>
            <a:pPr algn="just"/>
            <a:r>
              <a:rPr lang="en-US" dirty="0">
                <a:solidFill>
                  <a:srgbClr val="000000"/>
                </a:solidFill>
                <a:latin typeface="Roboto"/>
              </a:rPr>
              <a:t>The SIDS Initiative has a vision that by 2030 all health systems in SIDS will be resilient to climate variability and change. </a:t>
            </a:r>
          </a:p>
          <a:p>
            <a:pPr algn="just"/>
            <a:r>
              <a:rPr lang="en-US" dirty="0">
                <a:solidFill>
                  <a:srgbClr val="000000"/>
                </a:solidFill>
                <a:latin typeface="Roboto"/>
              </a:rPr>
              <a:t>This must happen in parallel while countries around the world are reducing carbon emissions both to protect the most vulnerable from climate risks, and to gain the health co-benefits of mitigation policies.</a:t>
            </a:r>
          </a:p>
          <a:p>
            <a:pPr algn="just"/>
            <a:r>
              <a:rPr lang="en-US" dirty="0">
                <a:solidFill>
                  <a:srgbClr val="000000"/>
                </a:solidFill>
                <a:latin typeface="Roboto"/>
              </a:rPr>
              <a:t> </a:t>
            </a:r>
          </a:p>
          <a:p>
            <a:pPr algn="just"/>
            <a:r>
              <a:rPr lang="en-US" sz="2800" b="1" dirty="0">
                <a:solidFill>
                  <a:srgbClr val="000000"/>
                </a:solidFill>
                <a:latin typeface="Roboto Light"/>
              </a:rPr>
              <a:t>Strategic Lines of Action </a:t>
            </a:r>
          </a:p>
          <a:p>
            <a:pPr algn="just"/>
            <a:r>
              <a:rPr lang="en-US" dirty="0">
                <a:solidFill>
                  <a:srgbClr val="000000"/>
                </a:solidFill>
                <a:latin typeface="Roboto"/>
              </a:rPr>
              <a:t>The SIDS initiative has four Strategic Lines of Action, to be implemented in the period 2019-2023, as follows: </a:t>
            </a:r>
          </a:p>
          <a:p>
            <a:pPr marL="8953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1D02BE"/>
                </a:solidFill>
                <a:latin typeface="Roboto Medium"/>
              </a:rPr>
              <a:t>Empowerment</a:t>
            </a:r>
            <a:r>
              <a:rPr lang="en-US" dirty="0">
                <a:solidFill>
                  <a:srgbClr val="000000"/>
                </a:solidFill>
                <a:latin typeface="Roboto Medium"/>
              </a:rPr>
              <a:t> </a:t>
            </a:r>
          </a:p>
          <a:p>
            <a:pPr algn="just"/>
            <a:r>
              <a:rPr lang="en-US" i="1" dirty="0">
                <a:solidFill>
                  <a:srgbClr val="000000"/>
                </a:solidFill>
                <a:latin typeface="Roboto Light"/>
              </a:rPr>
              <a:t>	Supporting health leadership in SIDS to engage nationally and internationally </a:t>
            </a:r>
            <a:endParaRPr lang="en-US" dirty="0">
              <a:solidFill>
                <a:srgbClr val="000000"/>
              </a:solidFill>
              <a:latin typeface="Roboto Light"/>
            </a:endParaRPr>
          </a:p>
          <a:p>
            <a:pPr marL="8953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1D02BE"/>
                </a:solidFill>
                <a:latin typeface="Roboto Medium"/>
              </a:rPr>
              <a:t>Evidence</a:t>
            </a:r>
            <a:r>
              <a:rPr lang="en-US" dirty="0">
                <a:solidFill>
                  <a:srgbClr val="000000"/>
                </a:solidFill>
                <a:latin typeface="Roboto Medium"/>
              </a:rPr>
              <a:t> </a:t>
            </a:r>
          </a:p>
          <a:p>
            <a:pPr algn="just"/>
            <a:r>
              <a:rPr lang="en-US" i="1" dirty="0">
                <a:solidFill>
                  <a:srgbClr val="000000"/>
                </a:solidFill>
                <a:latin typeface="Roboto Light"/>
              </a:rPr>
              <a:t>	Building the business case for investment </a:t>
            </a:r>
            <a:endParaRPr lang="en-US" dirty="0">
              <a:solidFill>
                <a:srgbClr val="000000"/>
              </a:solidFill>
              <a:latin typeface="Roboto Light"/>
            </a:endParaRPr>
          </a:p>
          <a:p>
            <a:pPr marL="8953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1D02BE"/>
                </a:solidFill>
                <a:latin typeface="Roboto Medium"/>
              </a:rPr>
              <a:t>Implementation </a:t>
            </a:r>
          </a:p>
          <a:p>
            <a:pPr algn="just"/>
            <a:r>
              <a:rPr lang="en-US" i="1" dirty="0">
                <a:solidFill>
                  <a:srgbClr val="000000"/>
                </a:solidFill>
                <a:latin typeface="Roboto Light"/>
              </a:rPr>
              <a:t>	Preparedness for climate risks, adaptation, and health promoting mitigation policies </a:t>
            </a:r>
            <a:endParaRPr lang="en-US" dirty="0">
              <a:solidFill>
                <a:srgbClr val="000000"/>
              </a:solidFill>
              <a:latin typeface="Roboto Light"/>
            </a:endParaRPr>
          </a:p>
          <a:p>
            <a:pPr marL="895350" indent="-285750" algn="just">
              <a:buFont typeface="Wingdings" panose="05000000000000000000" pitchFamily="2" charset="2"/>
              <a:buChar char="q"/>
            </a:pPr>
            <a:r>
              <a:rPr lang="en-US" dirty="0">
                <a:solidFill>
                  <a:srgbClr val="1D02BE"/>
                </a:solidFill>
                <a:latin typeface="Roboto Medium"/>
              </a:rPr>
              <a:t>Resources</a:t>
            </a:r>
            <a:r>
              <a:rPr lang="en-US" dirty="0">
                <a:solidFill>
                  <a:srgbClr val="000000"/>
                </a:solidFill>
                <a:latin typeface="Roboto Medium"/>
              </a:rPr>
              <a:t> </a:t>
            </a:r>
          </a:p>
          <a:p>
            <a:pPr algn="just"/>
            <a:r>
              <a:rPr lang="en-US" i="1" dirty="0">
                <a:solidFill>
                  <a:srgbClr val="000000"/>
                </a:solidFill>
                <a:latin typeface="Roboto Light"/>
              </a:rPr>
              <a:t>	Facilitating access to climate and health finance.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893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588CE5C-C6E9-4FC8-9E10-33D9C4FA93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424" y="314004"/>
            <a:ext cx="1648974" cy="668028"/>
          </a:xfrm>
          <a:prstGeom prst="rect">
            <a:avLst/>
          </a:prstGeom>
        </p:spPr>
      </p:pic>
      <p:sp>
        <p:nvSpPr>
          <p:cNvPr id="3" name="Title 10">
            <a:extLst>
              <a:ext uri="{FF2B5EF4-FFF2-40B4-BE49-F238E27FC236}">
                <a16:creationId xmlns:a16="http://schemas.microsoft.com/office/drawing/2014/main" id="{14086342-11BA-4741-A066-325CA8C3ADEF}"/>
              </a:ext>
            </a:extLst>
          </p:cNvPr>
          <p:cNvSpPr txBox="1">
            <a:spLocks/>
          </p:cNvSpPr>
          <p:nvPr/>
        </p:nvSpPr>
        <p:spPr bwMode="invGray">
          <a:xfrm>
            <a:off x="479999" y="3599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800" b="1" i="0" u="none" strike="noStrike" kern="1200" cap="none" spc="0" normalizeH="0" baseline="0" noProof="0" dirty="0">
              <a:ln>
                <a:noFill/>
              </a:ln>
              <a:solidFill>
                <a:srgbClr val="009CDE"/>
              </a:solidFill>
              <a:effectLst/>
              <a:uLnTx/>
              <a:uFillTx/>
              <a:latin typeface="Ebrima"/>
              <a:ea typeface="+mj-ea"/>
              <a:cs typeface="+mj-cs"/>
            </a:endParaRPr>
          </a:p>
        </p:txBody>
      </p:sp>
      <p:sp>
        <p:nvSpPr>
          <p:cNvPr id="4" name="Title 10">
            <a:extLst>
              <a:ext uri="{FF2B5EF4-FFF2-40B4-BE49-F238E27FC236}">
                <a16:creationId xmlns:a16="http://schemas.microsoft.com/office/drawing/2014/main" id="{C57E68D1-EE22-4DB7-B081-74828A855915}"/>
              </a:ext>
            </a:extLst>
          </p:cNvPr>
          <p:cNvSpPr txBox="1">
            <a:spLocks/>
          </p:cNvSpPr>
          <p:nvPr/>
        </p:nvSpPr>
        <p:spPr bwMode="invGray">
          <a:xfrm>
            <a:off x="632399" y="512399"/>
            <a:ext cx="8160000" cy="720000"/>
          </a:xfrm>
          <a:prstGeom prst="rect">
            <a:avLst/>
          </a:prstGeom>
        </p:spPr>
        <p:txBody>
          <a:bodyPr vert="horz" lIns="18000" tIns="0" rIns="360000" bIns="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>
              <a:defRPr/>
            </a:pPr>
            <a:r>
              <a:rPr lang="en-GB" dirty="0">
                <a:solidFill>
                  <a:srgbClr val="009CDE"/>
                </a:solidFill>
                <a:latin typeface="Ebrima"/>
              </a:rPr>
              <a:t>Support to SIDS Action plan during 2020-2021 biennium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EF70BB9-BA3E-4A1B-8F6E-7629630B9FA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6969868"/>
              </p:ext>
            </p:extLst>
          </p:nvPr>
        </p:nvGraphicFramePr>
        <p:xfrm>
          <a:off x="500999" y="1384799"/>
          <a:ext cx="11196000" cy="54818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9511">
                  <a:extLst>
                    <a:ext uri="{9D8B030D-6E8A-4147-A177-3AD203B41FA5}">
                      <a16:colId xmlns:a16="http://schemas.microsoft.com/office/drawing/2014/main" val="2128453535"/>
                    </a:ext>
                  </a:extLst>
                </a:gridCol>
                <a:gridCol w="5354122">
                  <a:extLst>
                    <a:ext uri="{9D8B030D-6E8A-4147-A177-3AD203B41FA5}">
                      <a16:colId xmlns:a16="http://schemas.microsoft.com/office/drawing/2014/main" val="3712378553"/>
                    </a:ext>
                  </a:extLst>
                </a:gridCol>
                <a:gridCol w="2830157">
                  <a:extLst>
                    <a:ext uri="{9D8B030D-6E8A-4147-A177-3AD203B41FA5}">
                      <a16:colId xmlns:a16="http://schemas.microsoft.com/office/drawing/2014/main" val="3798264126"/>
                    </a:ext>
                  </a:extLst>
                </a:gridCol>
                <a:gridCol w="2002210">
                  <a:extLst>
                    <a:ext uri="{9D8B030D-6E8A-4147-A177-3AD203B41FA5}">
                      <a16:colId xmlns:a16="http://schemas.microsoft.com/office/drawing/2014/main" val="866111708"/>
                    </a:ext>
                  </a:extLst>
                </a:gridCol>
              </a:tblGrid>
              <a:tr h="11887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400" dirty="0">
                          <a:effectLst/>
                        </a:rPr>
                        <a:t> 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400">
                          <a:effectLst/>
                        </a:rPr>
                        <a:t>Activities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400" dirty="0">
                          <a:effectLst/>
                        </a:rPr>
                        <a:t>Responsible entity/person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2400" dirty="0">
                          <a:effectLst/>
                        </a:rPr>
                        <a:t>Deadline (start)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4698472"/>
                  </a:ext>
                </a:extLst>
              </a:tr>
              <a:tr h="8331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 01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Participation to </a:t>
                      </a:r>
                      <a:r>
                        <a:rPr lang="en-GB" sz="18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Clim</a:t>
                      </a: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-Health conference and tutorial for proposal writing meeting</a:t>
                      </a:r>
                      <a:endParaRPr lang="en-US" sz="1800" b="0" i="0" u="none" strike="noStrike" kern="1200" baseline="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All countries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April 2020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38901829"/>
                  </a:ext>
                </a:extLst>
              </a:tr>
              <a:tr h="837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Support provided for conducting Vulnerability assessment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Jan 2020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83242800"/>
                  </a:ext>
                </a:extLst>
              </a:tr>
              <a:tr h="837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 03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CC and Health  country profile preparation or updating  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Selected SIDS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Feb 2020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3200115"/>
                  </a:ext>
                </a:extLst>
              </a:tr>
              <a:tr h="83785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</a:rPr>
                        <a:t> 04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In-country consultations for 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development of project  and H- NAP 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5 SIDS+ Madagascar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Feb 2020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40073423"/>
                  </a:ext>
                </a:extLst>
              </a:tr>
              <a:tr h="8331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Elaborate a research agenda on climate change and health and identify and support regional </a:t>
                      </a: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centres</a:t>
                      </a:r>
                      <a:r>
                        <a:rPr lang="en-US" sz="18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of excellence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All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July 2020</a:t>
                      </a:r>
                      <a:endParaRPr lang="en-US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013165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589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12191999" cy="72728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8184232" y="2851855"/>
            <a:ext cx="4007768" cy="100811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8400256" y="2659143"/>
            <a:ext cx="3451920" cy="1463040"/>
          </a:xfrm>
        </p:spPr>
        <p:txBody>
          <a:bodyPr>
            <a:normAutofit/>
          </a:bodyPr>
          <a:lstStyle/>
          <a:p>
            <a:pPr algn="r"/>
            <a:r>
              <a:rPr lang="en-US" sz="6000" b="1" dirty="0">
                <a:solidFill>
                  <a:schemeClr val="bg1"/>
                </a:solidFill>
              </a:rPr>
              <a:t>Thank you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53136"/>
            <a:ext cx="12216680" cy="1658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5015857"/>
            <a:ext cx="2304256" cy="93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245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IM">
  <a:themeElements>
    <a:clrScheme name="Integral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HIM" id="{9ABA7AA4-D256-A248-9619-B222C0E4A494}" vid="{7BCBBEFB-1CBC-5145-9A41-CB27A61F019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21024</TotalTime>
  <Words>710</Words>
  <Application>Microsoft Office PowerPoint</Application>
  <PresentationFormat>Widescreen</PresentationFormat>
  <Paragraphs>97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21" baseType="lpstr">
      <vt:lpstr>Aachen BT</vt:lpstr>
      <vt:lpstr>Arial</vt:lpstr>
      <vt:lpstr>Calibri</vt:lpstr>
      <vt:lpstr>Century Gothic</vt:lpstr>
      <vt:lpstr>Ebrima</vt:lpstr>
      <vt:lpstr>Roboto</vt:lpstr>
      <vt:lpstr>Roboto Light</vt:lpstr>
      <vt:lpstr>Roboto Medium</vt:lpstr>
      <vt:lpstr>Times New Roman</vt:lpstr>
      <vt:lpstr>Tw Cen MT</vt:lpstr>
      <vt:lpstr>Tw Cen MT Condensed</vt:lpstr>
      <vt:lpstr>Wingdings</vt:lpstr>
      <vt:lpstr>Wingdings 3</vt:lpstr>
      <vt:lpstr>HIM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Health Emergency information and risk assessment – HIM Programme</dc:title>
  <dc:creator>jirip@who.int</dc:creator>
  <cp:lastModifiedBy>MBAYO, Guy</cp:lastModifiedBy>
  <cp:revision>752</cp:revision>
  <dcterms:created xsi:type="dcterms:W3CDTF">2017-11-29T06:24:22Z</dcterms:created>
  <dcterms:modified xsi:type="dcterms:W3CDTF">2019-11-22T15:36:14Z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