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58" r:id="rId7"/>
    <p:sldId id="257" r:id="rId8"/>
    <p:sldId id="263" r:id="rId9"/>
    <p:sldId id="264" r:id="rId10"/>
    <p:sldId id="265" r:id="rId11"/>
    <p:sldId id="266" r:id="rId12"/>
    <p:sldId id="276" r:id="rId13"/>
    <p:sldId id="267" r:id="rId14"/>
    <p:sldId id="269" r:id="rId15"/>
    <p:sldId id="268" r:id="rId16"/>
    <p:sldId id="275" r:id="rId17"/>
    <p:sldId id="270" r:id="rId18"/>
    <p:sldId id="277" r:id="rId19"/>
    <p:sldId id="273" r:id="rId20"/>
    <p:sldId id="271" r:id="rId21"/>
    <p:sldId id="274" r:id="rId2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Estilo Médio 4 - Destaqu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 sz="1600" b="1" dirty="0"/>
              <a:t>Necessidades </a:t>
            </a:r>
            <a:r>
              <a:rPr lang="pt-PT" sz="1600" b="1" dirty="0" smtClean="0"/>
              <a:t>Hospitalares</a:t>
            </a:r>
            <a:r>
              <a:rPr lang="pt-PT" sz="1600" b="1" baseline="0" dirty="0"/>
              <a:t> </a:t>
            </a:r>
            <a:r>
              <a:rPr lang="pt-PT" sz="1600" b="1" baseline="0" dirty="0" smtClean="0"/>
              <a:t>(internamento e UCI)</a:t>
            </a:r>
            <a:endParaRPr lang="pt-PT" sz="16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v>Necessidades Hospitalares por dia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25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E4A-4464-B728-9138772A085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Global!$F$16:$F$106</c:f>
              <c:numCache>
                <c:formatCode>General</c:formatCode>
                <c:ptCount val="9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</c:numCache>
            </c:numRef>
          </c:xVal>
          <c:yVal>
            <c:numRef>
              <c:f>Global!$O$16:$O$106</c:f>
              <c:numCache>
                <c:formatCode>#,##0</c:formatCode>
                <c:ptCount val="91"/>
                <c:pt idx="0">
                  <c:v>0</c:v>
                </c:pt>
                <c:pt idx="1">
                  <c:v>1.5111111111111115E-2</c:v>
                </c:pt>
                <c:pt idx="2">
                  <c:v>2.4625444167699663E-2</c:v>
                </c:pt>
                <c:pt idx="3">
                  <c:v>4.0130122712577612E-2</c:v>
                </c:pt>
                <c:pt idx="4">
                  <c:v>6.5396552161678417E-2</c:v>
                </c:pt>
                <c:pt idx="5">
                  <c:v>0.10657022290910219</c:v>
                </c:pt>
                <c:pt idx="6">
                  <c:v>0.17366465976345591</c:v>
                </c:pt>
                <c:pt idx="7">
                  <c:v>0.28299460074190169</c:v>
                </c:pt>
                <c:pt idx="8">
                  <c:v>0.46113744119952205</c:v>
                </c:pt>
                <c:pt idx="9">
                  <c:v>0.75137899469513669</c:v>
                </c:pt>
                <c:pt idx="10">
                  <c:v>1.2241913384450454</c:v>
                </c:pt>
                <c:pt idx="11">
                  <c:v>1.9942378662259417</c:v>
                </c:pt>
                <c:pt idx="12">
                  <c:v>3.2478996851113857</c:v>
                </c:pt>
                <c:pt idx="13">
                  <c:v>5.2876418121552868</c:v>
                </c:pt>
                <c:pt idx="14">
                  <c:v>8.6030129250545642</c:v>
                </c:pt>
                <c:pt idx="15">
                  <c:v>13.982915773123176</c:v>
                </c:pt>
                <c:pt idx="16">
                  <c:v>22.68954224819807</c:v>
                </c:pt>
                <c:pt idx="17">
                  <c:v>36.718255539586323</c:v>
                </c:pt>
                <c:pt idx="18">
                  <c:v>59.160210680900434</c:v>
                </c:pt>
                <c:pt idx="19">
                  <c:v>94.63875672290844</c:v>
                </c:pt>
                <c:pt idx="20">
                  <c:v>149.64006744701561</c:v>
                </c:pt>
                <c:pt idx="21">
                  <c:v>232.16250881178846</c:v>
                </c:pt>
                <c:pt idx="22">
                  <c:v>349.2548596990768</c:v>
                </c:pt>
                <c:pt idx="23">
                  <c:v>499.69596718638115</c:v>
                </c:pt>
                <c:pt idx="24">
                  <c:v>658.77531484168787</c:v>
                </c:pt>
                <c:pt idx="25">
                  <c:v>758.77491968837535</c:v>
                </c:pt>
                <c:pt idx="26">
                  <c:v>691.63537444790359</c:v>
                </c:pt>
                <c:pt idx="27">
                  <c:v>382.69993512775426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CE4A-4464-B728-9138772A0854}"/>
            </c:ext>
          </c:extLst>
        </c:ser>
        <c:ser>
          <c:idx val="1"/>
          <c:order val="1"/>
          <c:tx>
            <c:v>Necessid Hospit Acumulado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28"/>
              <c:layout>
                <c:manualLayout>
                  <c:x val="-6.9444444444444448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E4A-4464-B728-9138772A085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Global!$F$16:$F$106</c:f>
              <c:numCache>
                <c:formatCode>General</c:formatCode>
                <c:ptCount val="9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</c:numCache>
            </c:numRef>
          </c:xVal>
          <c:yVal>
            <c:numRef>
              <c:f>Global!$P$16:$P$106</c:f>
              <c:numCache>
                <c:formatCode>#,##0</c:formatCode>
                <c:ptCount val="91"/>
                <c:pt idx="0">
                  <c:v>0</c:v>
                </c:pt>
                <c:pt idx="1">
                  <c:v>1.5111111111111115E-2</c:v>
                </c:pt>
                <c:pt idx="2">
                  <c:v>3.973655527881078E-2</c:v>
                </c:pt>
                <c:pt idx="3">
                  <c:v>7.9866677991388385E-2</c:v>
                </c:pt>
                <c:pt idx="4">
                  <c:v>0.1452632301530668</c:v>
                </c:pt>
                <c:pt idx="5">
                  <c:v>0.25183345306216898</c:v>
                </c:pt>
                <c:pt idx="6">
                  <c:v>0.42549811282562489</c:v>
                </c:pt>
                <c:pt idx="7">
                  <c:v>0.70849271356752652</c:v>
                </c:pt>
                <c:pt idx="8">
                  <c:v>1.1696301547670487</c:v>
                </c:pt>
                <c:pt idx="9">
                  <c:v>1.9210091494621855</c:v>
                </c:pt>
                <c:pt idx="10">
                  <c:v>3.1452004879072311</c:v>
                </c:pt>
                <c:pt idx="11">
                  <c:v>5.1394383541331727</c:v>
                </c:pt>
                <c:pt idx="12">
                  <c:v>8.3873380392445576</c:v>
                </c:pt>
                <c:pt idx="13">
                  <c:v>13.674979851399844</c:v>
                </c:pt>
                <c:pt idx="14">
                  <c:v>22.277992776454408</c:v>
                </c:pt>
                <c:pt idx="15">
                  <c:v>36.260908549577586</c:v>
                </c:pt>
                <c:pt idx="16">
                  <c:v>58.950450797775659</c:v>
                </c:pt>
                <c:pt idx="17">
                  <c:v>95.668706337361982</c:v>
                </c:pt>
                <c:pt idx="18">
                  <c:v>154.82891701826242</c:v>
                </c:pt>
                <c:pt idx="19">
                  <c:v>249.46767374117087</c:v>
                </c:pt>
                <c:pt idx="20">
                  <c:v>399.10774118818648</c:v>
                </c:pt>
                <c:pt idx="21">
                  <c:v>631.27024999997491</c:v>
                </c:pt>
                <c:pt idx="22">
                  <c:v>980.52510969905165</c:v>
                </c:pt>
                <c:pt idx="23">
                  <c:v>1480.2210768854329</c:v>
                </c:pt>
                <c:pt idx="24">
                  <c:v>2138.9963917271207</c:v>
                </c:pt>
                <c:pt idx="25">
                  <c:v>2897.7713114154958</c:v>
                </c:pt>
                <c:pt idx="26">
                  <c:v>3589.4066858633996</c:v>
                </c:pt>
                <c:pt idx="27">
                  <c:v>3972.1066209911537</c:v>
                </c:pt>
                <c:pt idx="28">
                  <c:v>3972.1066209911537</c:v>
                </c:pt>
                <c:pt idx="29">
                  <c:v>3972.1066209911537</c:v>
                </c:pt>
                <c:pt idx="30">
                  <c:v>3972.1066209911537</c:v>
                </c:pt>
                <c:pt idx="31">
                  <c:v>3972.1066209911537</c:v>
                </c:pt>
                <c:pt idx="32">
                  <c:v>3972.1066209911537</c:v>
                </c:pt>
                <c:pt idx="33">
                  <c:v>3972.1066209911537</c:v>
                </c:pt>
                <c:pt idx="34">
                  <c:v>3972.1066209911537</c:v>
                </c:pt>
                <c:pt idx="35">
                  <c:v>3972.1066209911537</c:v>
                </c:pt>
                <c:pt idx="36">
                  <c:v>3972.1066209911537</c:v>
                </c:pt>
                <c:pt idx="37">
                  <c:v>3972.1066209911537</c:v>
                </c:pt>
                <c:pt idx="38">
                  <c:v>3972.1066209911537</c:v>
                </c:pt>
                <c:pt idx="39">
                  <c:v>3972.1066209911537</c:v>
                </c:pt>
                <c:pt idx="40">
                  <c:v>3972.1066209911537</c:v>
                </c:pt>
                <c:pt idx="41">
                  <c:v>3972.1066209911537</c:v>
                </c:pt>
                <c:pt idx="42">
                  <c:v>3972.1066209911537</c:v>
                </c:pt>
                <c:pt idx="43">
                  <c:v>3972.1066209911537</c:v>
                </c:pt>
                <c:pt idx="44">
                  <c:v>3972.1066209911537</c:v>
                </c:pt>
                <c:pt idx="45">
                  <c:v>3972.1066209911537</c:v>
                </c:pt>
                <c:pt idx="46">
                  <c:v>3972.1066209911537</c:v>
                </c:pt>
                <c:pt idx="47">
                  <c:v>3972.1066209911537</c:v>
                </c:pt>
                <c:pt idx="48">
                  <c:v>3972.1066209911537</c:v>
                </c:pt>
                <c:pt idx="49">
                  <c:v>3972.1066209911537</c:v>
                </c:pt>
                <c:pt idx="50">
                  <c:v>3972.1066209911537</c:v>
                </c:pt>
                <c:pt idx="51">
                  <c:v>3972.1066209911537</c:v>
                </c:pt>
                <c:pt idx="52">
                  <c:v>3972.1066209911537</c:v>
                </c:pt>
                <c:pt idx="53">
                  <c:v>3972.1066209911537</c:v>
                </c:pt>
                <c:pt idx="54">
                  <c:v>3972.1066209911537</c:v>
                </c:pt>
                <c:pt idx="55">
                  <c:v>3972.1066209911537</c:v>
                </c:pt>
                <c:pt idx="56">
                  <c:v>3972.1066209911537</c:v>
                </c:pt>
                <c:pt idx="57">
                  <c:v>3972.1066209911537</c:v>
                </c:pt>
                <c:pt idx="58">
                  <c:v>3972.1066209911537</c:v>
                </c:pt>
                <c:pt idx="59">
                  <c:v>3972.1066209911537</c:v>
                </c:pt>
                <c:pt idx="60">
                  <c:v>3972.1066209911537</c:v>
                </c:pt>
                <c:pt idx="61">
                  <c:v>3972.1066209911537</c:v>
                </c:pt>
                <c:pt idx="62">
                  <c:v>3972.1066209911537</c:v>
                </c:pt>
                <c:pt idx="63">
                  <c:v>3972.1066209911537</c:v>
                </c:pt>
                <c:pt idx="64">
                  <c:v>3972.1066209911537</c:v>
                </c:pt>
                <c:pt idx="65">
                  <c:v>3972.1066209911537</c:v>
                </c:pt>
                <c:pt idx="66">
                  <c:v>3972.1066209911537</c:v>
                </c:pt>
                <c:pt idx="67">
                  <c:v>3972.1066209911537</c:v>
                </c:pt>
                <c:pt idx="68">
                  <c:v>3972.1066209911537</c:v>
                </c:pt>
                <c:pt idx="69">
                  <c:v>3972.1066209911537</c:v>
                </c:pt>
                <c:pt idx="70">
                  <c:v>3972.1066209911537</c:v>
                </c:pt>
                <c:pt idx="71">
                  <c:v>3972.1066209911537</c:v>
                </c:pt>
                <c:pt idx="72">
                  <c:v>3972.1066209911537</c:v>
                </c:pt>
                <c:pt idx="73">
                  <c:v>3972.1066209911537</c:v>
                </c:pt>
                <c:pt idx="74">
                  <c:v>3972.1066209911537</c:v>
                </c:pt>
                <c:pt idx="75">
                  <c:v>3972.1066209911537</c:v>
                </c:pt>
                <c:pt idx="76">
                  <c:v>3972.1066209911537</c:v>
                </c:pt>
                <c:pt idx="77">
                  <c:v>3972.1066209911537</c:v>
                </c:pt>
                <c:pt idx="78">
                  <c:v>3972.1066209911537</c:v>
                </c:pt>
                <c:pt idx="79">
                  <c:v>3972.1066209911537</c:v>
                </c:pt>
                <c:pt idx="80">
                  <c:v>3972.1066209911537</c:v>
                </c:pt>
                <c:pt idx="81">
                  <c:v>3972.1066209911537</c:v>
                </c:pt>
                <c:pt idx="82">
                  <c:v>3972.1066209911537</c:v>
                </c:pt>
                <c:pt idx="83">
                  <c:v>3972.1066209911537</c:v>
                </c:pt>
                <c:pt idx="84">
                  <c:v>3972.1066209911537</c:v>
                </c:pt>
                <c:pt idx="85">
                  <c:v>3972.1066209911537</c:v>
                </c:pt>
                <c:pt idx="86">
                  <c:v>3972.1066209911537</c:v>
                </c:pt>
                <c:pt idx="87">
                  <c:v>3972.1066209911537</c:v>
                </c:pt>
                <c:pt idx="88">
                  <c:v>3972.1066209911537</c:v>
                </c:pt>
                <c:pt idx="89">
                  <c:v>3972.1066209911537</c:v>
                </c:pt>
                <c:pt idx="90">
                  <c:v>3972.1066209911537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CE4A-4464-B728-9138772A08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74897280"/>
        <c:axId val="1674898368"/>
      </c:scatterChart>
      <c:valAx>
        <c:axId val="1674897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674898368"/>
        <c:crosses val="autoZero"/>
        <c:crossBetween val="midCat"/>
      </c:valAx>
      <c:valAx>
        <c:axId val="167489836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6748972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do subtítulo do Modelo Global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279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672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4367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79927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1214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746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43073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827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82195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3399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1488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C40C8-87B3-4D80-8ADC-CC86EAEB1F85}" type="datetimeFigureOut">
              <a:rPr lang="pt-PT" smtClean="0"/>
              <a:t>09/04/2020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34595-4E53-4FD1-9D56-6B8EE352420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7183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clbrief.com/angola-mozambique-and-cape-verde-among-the-african-countries-where-covid-19-will-peak-later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jarmfernandes@gmail.com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856754" y="2076413"/>
            <a:ext cx="8408840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Apresentação do modelo epidemiológico S - I - R</a:t>
            </a:r>
            <a:endParaRPr lang="pt-PT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4706678" y="2820996"/>
            <a:ext cx="3031214" cy="59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 Cabo Verde</a:t>
            </a:r>
            <a:endParaRPr lang="pt-PT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173806" y="4619316"/>
            <a:ext cx="2227597" cy="7218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PT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José Augusto Fernandes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PT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pt-PT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/04/2020</a:t>
            </a:r>
            <a:endParaRPr lang="pt-P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66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57944" y="1136434"/>
            <a:ext cx="10668000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Fez-se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projeção para 60 dias, correspondente à situação de não se ter tomado qualquer medida de combate à epidemia. O gráfico abaixo resume os dados.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831159" y="334698"/>
            <a:ext cx="4313745" cy="59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Interpretação dos dados</a:t>
            </a:r>
            <a:endParaRPr lang="pt-PT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369" y="2283173"/>
            <a:ext cx="5847579" cy="3150976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7846424" y="2283173"/>
            <a:ext cx="3675017" cy="3055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Tendo em conta os dados, verifica-se que, se não se tomar nenhuma medida, a epidemia resulta no número máximo de infetados de 165.501 pessoas e deve ocorrer entre o vigésimo sétimo e vigésimo oitavo dia do inicio da epidemia, ou seja entre os dias 27 e 28 de abril, o que significa que cerca de 30% da população será infetada.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05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336973" y="1032237"/>
            <a:ext cx="4306387" cy="2450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Em relação ao número de mortes, variável importante para a definição de plano de contingência das Camaras Municipais e admitindo a estimativa que 1,1% dos infetados acabarão por morrer, a evolução dessa variável é mostrada no gráfico em baixo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(Togo 3,3%, Marrocos = 5,9%, Maurícias = 2,3%,… Portugal = 2,1%)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458145" y="334698"/>
            <a:ext cx="5059783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Numero de Mortes previstos</a:t>
            </a:r>
            <a:endParaRPr lang="pt-PT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166" y="1907178"/>
            <a:ext cx="5972631" cy="3640182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7384868" y="3560598"/>
            <a:ext cx="4258492" cy="275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Verifica-se que, se nada for feito, o modelo estima que haverá uma grave situação em relação ao número de mortos, totalizando cerca de 1.821 mortes até o pico máximo de infetados, correspondendo a uma media de 67 mortes por dia. Estima-se que entre o vigésimo quinto e vigésimo sexto dia a seguir à epidemia, poderá haver cerca de 348 mortos num só dia.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0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402287" y="1284206"/>
            <a:ext cx="4554582" cy="6027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Em relação ao número de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numero de pessoas com necessidade hospitalares, internamento e Cuidados Intensivos e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admitindo a estimativa que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2,4%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dos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infetados,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evolução dessa variável é mostrada no gráfico em baixo.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(Cuba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3,3%,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França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=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10,8%, Portugal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=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2,5%).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Verifica-se que, se nada for feito, o modelo estima que haverá uma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grande pressão nos hospitais, com cerca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3.972 pessoa com necessidades hospitalares (dos quais 3310 com necessidade de internamento e 662 com necessidades da UCI).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Estima-se que entre o vigésimo quinto e vigésimo sexto dia a seguir à epidemia,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759 pessoas deverão ter necessidades hospitalares num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só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dia, dos quais 632 com necessidades de internamento e 127 com necessidade de cuidados intensivos)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pt-P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235561" y="561121"/>
            <a:ext cx="4693272" cy="59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Necessidades Hospitalares</a:t>
            </a:r>
            <a:endParaRPr lang="pt-PT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360850"/>
              </p:ext>
            </p:extLst>
          </p:nvPr>
        </p:nvGraphicFramePr>
        <p:xfrm>
          <a:off x="348343" y="1571589"/>
          <a:ext cx="6914606" cy="4078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574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820760" y="1172215"/>
            <a:ext cx="10258697" cy="2565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Para </a:t>
            </a:r>
            <a:r>
              <a:rPr lang="pt-PT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 ter uma ideia do estudo elaborado pela Imperial College London, que estima que, se não se tomar nenhuma medida de contenção do COVID 19, cerca de </a:t>
            </a:r>
            <a:r>
              <a:rPr lang="pt-PT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494.495 pessoal serão infetados e cerca de 1.919 pessoas morrerão. </a:t>
            </a:r>
            <a:r>
              <a:rPr lang="pt-PT" sz="24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Em relação à necessidades hospitalares a ICL estima que 12.026 terão necessidades de internamento e 2.544 necessitarão dos serviços dos cuidados intensivos)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4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Esta </a:t>
            </a:r>
            <a:r>
              <a:rPr lang="pt-PT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estimativa utiliza igual valor do parâmetro </a:t>
            </a:r>
            <a:r>
              <a:rPr lang="pt-PT" sz="2400" dirty="0" err="1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Ro</a:t>
            </a:r>
            <a:r>
              <a:rPr lang="pt-PT" sz="2400" dirty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 =</a:t>
            </a:r>
            <a:r>
              <a:rPr lang="pt-PT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2,7</a:t>
            </a:r>
            <a:r>
              <a:rPr lang="pt-PT" sz="2400" dirty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pt-P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469073" y="313293"/>
            <a:ext cx="8704819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Dados publicados sobre COVID 19 em Cabo Verde</a:t>
            </a:r>
            <a:endParaRPr lang="pt-PT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820760" y="3977824"/>
            <a:ext cx="109809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4F4F4F"/>
                </a:solidFill>
                <a:latin typeface="Arial" panose="020B0604020202020204" pitchFamily="34" charset="0"/>
              </a:rPr>
              <a:t>China Lusofonia: </a:t>
            </a:r>
            <a:r>
              <a:rPr lang="pt-PT" sz="1000" dirty="0">
                <a:hlinkClick r:id="rId2"/>
              </a:rPr>
              <a:t>https://clbrief.com/angola-mozambique-and-cape-verde-among-the-african-countries-where-covid-19-will-peak-later/</a:t>
            </a:r>
            <a:endParaRPr lang="en-US" sz="1000" dirty="0" smtClean="0">
              <a:solidFill>
                <a:srgbClr val="4F4F4F"/>
              </a:solidFill>
              <a:latin typeface="Arial" panose="020B0604020202020204" pitchFamily="34" charset="0"/>
            </a:endParaRPr>
          </a:p>
          <a:p>
            <a:r>
              <a:rPr lang="en-US" sz="2400" dirty="0" smtClean="0">
                <a:solidFill>
                  <a:srgbClr val="4F4F4F"/>
                </a:solidFill>
                <a:latin typeface="Arial" panose="020B0604020202020204" pitchFamily="34" charset="0"/>
              </a:rPr>
              <a:t>The </a:t>
            </a:r>
            <a:r>
              <a:rPr lang="en-US" sz="2400" dirty="0">
                <a:solidFill>
                  <a:srgbClr val="4F4F4F"/>
                </a:solidFill>
                <a:latin typeface="Arial" panose="020B0604020202020204" pitchFamily="34" charset="0"/>
              </a:rPr>
              <a:t>onset of Covid-19 will happen later in the </a:t>
            </a:r>
            <a:r>
              <a:rPr lang="en-US" sz="2400" dirty="0" err="1">
                <a:solidFill>
                  <a:srgbClr val="4F4F4F"/>
                </a:solidFill>
                <a:latin typeface="Arial" panose="020B0604020202020204" pitchFamily="34" charset="0"/>
              </a:rPr>
              <a:t>lusophone</a:t>
            </a:r>
            <a:r>
              <a:rPr lang="en-US" sz="2400" dirty="0">
                <a:solidFill>
                  <a:srgbClr val="4F4F4F"/>
                </a:solidFill>
                <a:latin typeface="Arial" panose="020B0604020202020204" pitchFamily="34" charset="0"/>
              </a:rPr>
              <a:t> countries: </a:t>
            </a:r>
            <a:r>
              <a:rPr lang="en-US" sz="2400" dirty="0" err="1">
                <a:solidFill>
                  <a:srgbClr val="4F4F4F"/>
                </a:solidFill>
                <a:latin typeface="Arial" panose="020B0604020202020204" pitchFamily="34" charset="0"/>
              </a:rPr>
              <a:t>Cabo</a:t>
            </a:r>
            <a:r>
              <a:rPr lang="en-US" sz="2400" dirty="0">
                <a:solidFill>
                  <a:srgbClr val="4F4F4F"/>
                </a:solidFill>
                <a:latin typeface="Arial" panose="020B0604020202020204" pitchFamily="34" charset="0"/>
              </a:rPr>
              <a:t> Verde should reach the first 1.000 cases between April 17-27 and the first 10.000 around May 5-17. Angola’s trajectory is predicted as similar by LSTHP, with the first 10.00 cases after May 8-21. Only Eritrea, Uganda and Mozambique are expected to have a slower progression of Covid-19.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57777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2030632" y="283729"/>
            <a:ext cx="8113313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600" b="1" dirty="0"/>
              <a:t>Análise do impacto das medidas de distanciamento social no modelo SIR – CV </a:t>
            </a:r>
            <a:endParaRPr lang="pt-PT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tângulo 3"/>
              <p:cNvSpPr/>
              <p:nvPr/>
            </p:nvSpPr>
            <p:spPr>
              <a:xfrm>
                <a:off x="1174377" y="1642325"/>
                <a:ext cx="10408023" cy="27710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Tem-se notado, por parte de todas as instituições responsáveis pela definição das medidas de combate ao COVID 19, a preocupação geral de alertar para a necessidade do distanciamento social, e de medidas de higiene pessoal, como essenciais para a eliminação da epidemia. O Governo, que definiu desde logo a quarentena, o Presidente da Republica, que reforçou essa medida pela declaração do Estado de Emergência, as Instituições de Saúde, que reforçam aquela medida e ainda o lavar de mãos e o uso de desinfetante.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42950" lvl="1" indent="-285750" algn="just">
                  <a:lnSpc>
                    <a:spcPct val="107000"/>
                  </a:lnSpc>
                  <a:spcAft>
                    <a:spcPts val="800"/>
                  </a:spcAft>
                  <a:buFont typeface="Wingdings" panose="05000000000000000000" pitchFamily="2" charset="2"/>
                  <a:buChar char="ü"/>
                </a:pPr>
                <a:r>
                  <a:rPr lang="pt-PT" b="1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Essas medidas tem o objetivo de alterar dois parâmetros do modelo:</a:t>
                </a:r>
                <a:endParaRPr lang="pt-PT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42950" lvl="1" indent="-285750" algn="just">
                  <a:lnSpc>
                    <a:spcPct val="107000"/>
                  </a:lnSpc>
                  <a:spcAft>
                    <a:spcPts val="800"/>
                  </a:spcAft>
                  <a:buFont typeface="Wingdings" panose="05000000000000000000" pitchFamily="2" charset="2"/>
                  <a:buChar char="ü"/>
                </a:pPr>
                <a:r>
                  <a:rPr lang="pt-PT" b="1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Diminuir o numero de pessoas iniciais suscetíveis a contacto - diminuir S(0).</a:t>
                </a:r>
                <a:endParaRPr lang="pt-PT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42950" lvl="1" indent="-285750" algn="just">
                  <a:lnSpc>
                    <a:spcPct val="107000"/>
                  </a:lnSpc>
                  <a:spcAft>
                    <a:spcPts val="800"/>
                  </a:spcAft>
                  <a:buFont typeface="Wingdings" panose="05000000000000000000" pitchFamily="2" charset="2"/>
                  <a:buChar char="ü"/>
                </a:pPr>
                <a:r>
                  <a:rPr lang="pt-PT" b="1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Diminuir a taxa de transmissão – diminuir </a:t>
                </a:r>
                <a14:m>
                  <m:oMath xmlns:m="http://schemas.openxmlformats.org/officeDocument/2006/math">
                    <m:r>
                      <a:rPr lang="pt-PT" b="1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𝜷</m:t>
                    </m:r>
                  </m:oMath>
                </a14:m>
                <a:r>
                  <a:rPr lang="pt-PT" b="1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.</a:t>
                </a:r>
                <a:endParaRPr lang="pt-PT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tângulo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4377" y="1642325"/>
                <a:ext cx="10408023" cy="2771015"/>
              </a:xfrm>
              <a:prstGeom prst="rect">
                <a:avLst/>
              </a:prstGeom>
              <a:blipFill rotWithShape="0">
                <a:blip r:embed="rId2"/>
                <a:stretch>
                  <a:fillRect l="-527" t="-879" r="-469" b="-197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tângulo 4"/>
          <p:cNvSpPr/>
          <p:nvPr/>
        </p:nvSpPr>
        <p:spPr>
          <a:xfrm>
            <a:off x="1174377" y="4494022"/>
            <a:ext cx="10515600" cy="1676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Desta forma vai-se desenvolver vários cenários que irão alterar esses parâmetros do modelo e que são todas caracterizadas da seguinte forma: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Cenário X_%, que corresponde a uma medida de distanciamento socia através da quarentena e que contribui para uma diminuição em X% o numero de pessoas iniciais suscetíveis a contacto e que também diminui em X% a taxa de transmissão. Todos os cenários foram desenvolvidos considerando </a:t>
            </a:r>
            <a:r>
              <a:rPr lang="pt-PT" dirty="0" err="1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Ro</a:t>
            </a:r>
            <a:r>
              <a:rPr lang="pt-PT" dirty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 =</a:t>
            </a:r>
            <a:r>
              <a:rPr lang="pt-PT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2,7.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78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528608" y="220976"/>
            <a:ext cx="932765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800" b="1" dirty="0"/>
              <a:t>Análise do impacto das medidas de distanciamento </a:t>
            </a:r>
            <a:r>
              <a:rPr lang="pt-PT" sz="2800" b="1" dirty="0" smtClean="0"/>
              <a:t>social</a:t>
            </a:r>
            <a:endParaRPr lang="pt-PT" sz="2800" dirty="0"/>
          </a:p>
        </p:txBody>
      </p:sp>
      <p:sp>
        <p:nvSpPr>
          <p:cNvPr id="6" name="Retângulo 5"/>
          <p:cNvSpPr/>
          <p:nvPr/>
        </p:nvSpPr>
        <p:spPr>
          <a:xfrm>
            <a:off x="966009" y="919066"/>
            <a:ext cx="10452847" cy="1676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 exemplo Cenário Quarentena_30%, significa </a:t>
            </a:r>
            <a:r>
              <a:rPr lang="pt-PT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 haverá </a:t>
            </a:r>
            <a:r>
              <a:rPr lang="pt-PT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uma redução de 30% das pessoas suscetíveis de contacto com os infetados e a velocidade de transmissão reduzirá em 30% em consequência da redução da probabilidade de contacto entre suscetíveis e infetados.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Simulando cinco cenários, na folha do EXCEL que contem o modelo original, obtém-se os seguintes resultados, traduzidos no gráfico abaixo: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627" y="2595807"/>
            <a:ext cx="6707721" cy="382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9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528608" y="220976"/>
            <a:ext cx="932765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800" b="1" dirty="0"/>
              <a:t>Análise do impacto das medidas de distanciamento </a:t>
            </a:r>
            <a:r>
              <a:rPr lang="pt-PT" sz="2800" b="1" dirty="0" smtClean="0"/>
              <a:t>social</a:t>
            </a:r>
            <a:endParaRPr lang="pt-PT" sz="2800" dirty="0"/>
          </a:p>
        </p:txBody>
      </p:sp>
      <p:sp>
        <p:nvSpPr>
          <p:cNvPr id="6" name="Retângulo 5"/>
          <p:cNvSpPr/>
          <p:nvPr/>
        </p:nvSpPr>
        <p:spPr>
          <a:xfrm>
            <a:off x="966009" y="919066"/>
            <a:ext cx="10452847" cy="1676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 exemplo Cenário Quarentena_30%, significa </a:t>
            </a:r>
            <a:r>
              <a:rPr lang="pt-PT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 haverá </a:t>
            </a:r>
            <a:r>
              <a:rPr lang="pt-PT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uma redução de 30% das pessoas suscetíveis de contacto com os infetados e a velocidade de transmissão reduzirá em 30% em consequência da redução da probabilidade de contacto entre suscetíveis e infetados.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Simulando cinco cenários, na folha do EXCEL que contem o modelo original, obtém-se os seguintes resultados, traduzidos no gráfico abaixo: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89" y="2867205"/>
            <a:ext cx="5425910" cy="2404298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763" y="2867205"/>
            <a:ext cx="5837426" cy="2404298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2239362" y="5612569"/>
            <a:ext cx="7906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(Nota: As percentagem foram suportadas pelos dados da Imperial College London)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80431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528608" y="220976"/>
            <a:ext cx="932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/>
              <a:t>Comparação das Previsões com casos reais a nível nacional</a:t>
            </a:r>
            <a:endParaRPr lang="pt-PT" sz="2800" dirty="0"/>
          </a:p>
        </p:txBody>
      </p:sp>
      <p:sp>
        <p:nvSpPr>
          <p:cNvPr id="2" name="Retângulo 1"/>
          <p:cNvSpPr/>
          <p:nvPr/>
        </p:nvSpPr>
        <p:spPr>
          <a:xfrm>
            <a:off x="1140823" y="1016326"/>
            <a:ext cx="1009323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 os diversos cenários de projeção equacionados,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fez-se uma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analise comparativa com a evolução real do COVID 19 a nível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nacional, que teve o seu inicio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no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</a:rPr>
              <a:t>dia 19 de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março.</a:t>
            </a:r>
            <a:endParaRPr lang="pt-PT" dirty="0"/>
          </a:p>
        </p:txBody>
      </p:sp>
      <p:sp>
        <p:nvSpPr>
          <p:cNvPr id="5" name="Retângulo 4"/>
          <p:cNvSpPr/>
          <p:nvPr/>
        </p:nvSpPr>
        <p:spPr>
          <a:xfrm>
            <a:off x="7228114" y="1835210"/>
            <a:ext cx="4511041" cy="1574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Comparando a evolução dos casos reais com os cenários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projetados,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verifica-se que a evolução real está entre os cenários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Quarentena_50%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Quarentena_80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%, conforme o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gráfico.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7228114" y="3543184"/>
            <a:ext cx="4511041" cy="2862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 notar que as projeções estão a ser feitas a nível nacional, ou seja considera-se que todos os parâmetros, nomeadamente taxa de transmissão e </a:t>
            </a:r>
            <a:r>
              <a:rPr lang="pt-PT" dirty="0" err="1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Ro</a:t>
            </a:r>
            <a:r>
              <a:rPr lang="pt-PT" dirty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são iguais a todas as ilhas.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Caso se constatar que os comportamentos definidos pelos parâmetros acima expostos, diferem de Ilha para Ilha, então poderá ser desenvolvido projeções especificas de cada Ilha.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273" y="2265672"/>
            <a:ext cx="5747894" cy="347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00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426312" y="589829"/>
            <a:ext cx="2242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Evidências...</a:t>
            </a:r>
            <a:endParaRPr lang="pt-PT" sz="2800" dirty="0"/>
          </a:p>
        </p:txBody>
      </p:sp>
      <p:sp>
        <p:nvSpPr>
          <p:cNvPr id="5" name="Retângulo 4"/>
          <p:cNvSpPr/>
          <p:nvPr/>
        </p:nvSpPr>
        <p:spPr>
          <a:xfrm>
            <a:off x="716869" y="1711031"/>
            <a:ext cx="10837045" cy="4644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Desde o inicio da pandemia em Cabo Verde (19 de março), a DNS, de acordo com o Director nacional (8/04), já realizou 100 Teste, dos quais verificou-se um total acumulado de 7 infectados. </a:t>
            </a:r>
            <a:r>
              <a:rPr lang="pt-PT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Isso corresponde a uma media de 7% de evidencia dos infetados.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analisarmos do ponto de vista estatistico e aplicando essa média sobre o total de população, tem-se um total de 38.961 pessoas, que podem estar infectado. Calculando um intervalo de confiança de 95% e um erro de 5%, pode-se ter entre [11.132 a 66.791] pessoas infetadas.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Fazendo as simulações do modelo em EXCEL, corresponde a Cenarios: Cenario_92% e Cenario_58%, respetivamente, sendo o Cenario que conduz a valores mais provaveis é o Cenario_74,1%.</a:t>
            </a:r>
            <a:endParaRPr lang="pt-P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9490" y="196763"/>
            <a:ext cx="2210798" cy="121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2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4646277" y="752199"/>
            <a:ext cx="2242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Uso de EXCEL</a:t>
            </a:r>
            <a:endParaRPr lang="pt-PT" sz="2800" dirty="0"/>
          </a:p>
        </p:txBody>
      </p:sp>
      <p:sp>
        <p:nvSpPr>
          <p:cNvPr id="5" name="Retângulo 4"/>
          <p:cNvSpPr/>
          <p:nvPr/>
        </p:nvSpPr>
        <p:spPr>
          <a:xfrm>
            <a:off x="1776548" y="1745214"/>
            <a:ext cx="9100457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Foi feito numa folha do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EXCEL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um modelo de simulação, onde se podem variar os parâmetros e adequar o modelo para ser usado no caso de a analise por Ilha, por Concelho, ou outro detalhe qualquer e foi disponibilizado às estruturas de Saude.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83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290" y="1303158"/>
            <a:ext cx="5487527" cy="45233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tângulo 2"/>
              <p:cNvSpPr/>
              <p:nvPr/>
            </p:nvSpPr>
            <p:spPr>
              <a:xfrm>
                <a:off x="2179898" y="385162"/>
                <a:ext cx="4501617" cy="10050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PT" b="1" dirty="0" smtClean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Funções exponenciais: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 sz="3200" i="0">
                        <a:latin typeface="Cambria Math" panose="02040503050406030204" pitchFamily="18" charset="0"/>
                      </a:rPr>
                      <m:t>f</m:t>
                    </m:r>
                    <m:d>
                      <m:dPr>
                        <m:ctrlPr>
                          <a:rPr lang="pt-PT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pt-PT" sz="3200" i="0">
                            <a:latin typeface="Cambria Math" panose="02040503050406030204" pitchFamily="18" charset="0"/>
                          </a:rPr>
                          <m:t>t</m:t>
                        </m:r>
                      </m:e>
                    </m:d>
                    <m:r>
                      <a:rPr lang="pt-PT" sz="3200" i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pt-PT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pt-PT" sz="3200" i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pt-PT" sz="3200" i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sSup>
                      <m:sSupPr>
                        <m:ctrlPr>
                          <a:rPr lang="pt-PT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pt-PT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pt-PT" sz="3200" i="0">
                            <a:latin typeface="Cambria Math" panose="02040503050406030204" pitchFamily="18" charset="0"/>
                          </a:rPr>
                          <m:t>αt</m:t>
                        </m:r>
                      </m:sup>
                    </m:sSup>
                  </m:oMath>
                </a14:m>
                <a:endParaRPr lang="pt-PT" sz="3200" dirty="0"/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tâ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9898" y="385162"/>
                <a:ext cx="4501617" cy="1005083"/>
              </a:xfrm>
              <a:prstGeom prst="rect">
                <a:avLst/>
              </a:prstGeom>
              <a:blipFill>
                <a:blip r:embed="rId3"/>
                <a:stretch>
                  <a:fillRect l="-122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tângulo 3"/>
              <p:cNvSpPr/>
              <p:nvPr/>
            </p:nvSpPr>
            <p:spPr>
              <a:xfrm>
                <a:off x="6812144" y="518371"/>
                <a:ext cx="151220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PT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𝑒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 ≅2,7182</m:t>
                    </m:r>
                  </m:oMath>
                </a14:m>
                <a:r>
                  <a:rPr lang="pt-PT" dirty="0" smtClean="0"/>
                  <a:t>)</a:t>
                </a:r>
                <a:endParaRPr lang="pt-PT" dirty="0"/>
              </a:p>
            </p:txBody>
          </p:sp>
        </mc:Choice>
        <mc:Fallback xmlns="">
          <p:sp>
            <p:nvSpPr>
              <p:cNvPr id="4" name="Retângulo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2144" y="518371"/>
                <a:ext cx="1512209" cy="369332"/>
              </a:xfrm>
              <a:prstGeom prst="rect">
                <a:avLst/>
              </a:prstGeom>
              <a:blipFill>
                <a:blip r:embed="rId4"/>
                <a:stretch>
                  <a:fillRect l="-1205" t="-8197" r="-2410" b="-2459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818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80158" y="1239710"/>
            <a:ext cx="1022386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Em relação ao numero de mortes, apesar de já ter havido uma morte, considera-se que, como foi um caso importado, vai-se considerar que não houve, ainda mortes locais por COVID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19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514163" y="395147"/>
            <a:ext cx="4785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Algumas considerações finais</a:t>
            </a:r>
            <a:endParaRPr lang="pt-PT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tângulo 3"/>
              <p:cNvSpPr/>
              <p:nvPr/>
            </p:nvSpPr>
            <p:spPr>
              <a:xfrm>
                <a:off x="1280158" y="2119688"/>
                <a:ext cx="10371911" cy="2668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De notar que as hipóteses de utilização do modelo proposto, tem por base a homogeneidade da população. Mas este facto só podia ser confirmado se os testes de verificação do COVID 19 estivessem a ser feita de forma generalizada. Assim as diferenças de resultados entre os casos reais e os diferentes cenários do modelo, podem ser justificadas pela baixa taxa de realização dos testes do COVID 19.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No entanto está a investigar a possibilidade de construção de funções de projeção que, tendo em conta os dados reais, ajusta o modelo para melhorar a previsão dos períodos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seguintes, do tipo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>
                        <a:latin typeface="Cambria Math" panose="02040503050406030204" pitchFamily="18" charset="0"/>
                      </a:rPr>
                      <m:t>f</m:t>
                    </m:r>
                    <m:d>
                      <m:d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pt-PT">
                            <a:latin typeface="Cambria Math" panose="02040503050406030204" pitchFamily="18" charset="0"/>
                          </a:rPr>
                          <m:t>t</m:t>
                        </m:r>
                      </m:e>
                    </m:d>
                    <m:r>
                      <a:rPr lang="pt-PT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pt-PT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pt-PT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sSup>
                      <m:sSup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pt-PT">
                            <a:latin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pt-PT">
                            <a:latin typeface="Cambria Math" panose="02040503050406030204" pitchFamily="18" charset="0"/>
                          </a:rPr>
                          <m:t>αt</m:t>
                        </m:r>
                      </m:sup>
                    </m:sSup>
                  </m:oMath>
                </a14:m>
                <a:endParaRPr lang="pt-PT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PT" dirty="0" smtClean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Necessidade do Governo criar condições de investigação epidemiológico junto do Ministério da Saúde, integrando a componente académica das universidades, com ajuda de cooperação internacional.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tângulo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0158" y="2119688"/>
                <a:ext cx="10371911" cy="2668423"/>
              </a:xfrm>
              <a:prstGeom prst="rect">
                <a:avLst/>
              </a:prstGeom>
              <a:blipFill>
                <a:blip r:embed="rId2"/>
                <a:stretch>
                  <a:fillRect l="-470" t="-1144" r="-470" b="-228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482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2804592" y="2096575"/>
            <a:ext cx="66392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Obrigado, foi minha modesta contribuição, para melhor conhecer o desconhecido.</a:t>
            </a:r>
            <a:endParaRPr lang="pt-PT" sz="2800" dirty="0"/>
          </a:p>
        </p:txBody>
      </p:sp>
      <p:sp>
        <p:nvSpPr>
          <p:cNvPr id="2" name="Retângulo 1"/>
          <p:cNvSpPr/>
          <p:nvPr/>
        </p:nvSpPr>
        <p:spPr>
          <a:xfrm>
            <a:off x="4466025" y="3322711"/>
            <a:ext cx="273081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José Augusto Fernandes</a:t>
            </a:r>
          </a:p>
          <a:p>
            <a:endParaRPr lang="pt-P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PT" dirty="0" smtClean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jarmfernandes@gmail.com</a:t>
            </a:r>
            <a:endParaRPr lang="pt-PT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5605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785993" y="552412"/>
            <a:ext cx="5679504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Explicação “logica” dos de alguns conceitos</a:t>
            </a:r>
            <a:endParaRPr lang="pt-P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tângulo 2"/>
              <p:cNvSpPr/>
              <p:nvPr/>
            </p:nvSpPr>
            <p:spPr>
              <a:xfrm>
                <a:off x="600891" y="1230730"/>
                <a:ext cx="11155680" cy="16767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𝛽</m:t>
                    </m:r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= taxa de transmissão. </a:t>
                </a:r>
                <a:endParaRPr lang="pt-PT" dirty="0" smtClean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Supor que a transmissão de alguma coisa dá-se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por contacto de um individuo infetado com um suscetível. A taxa de transmissão é calculada pela multiplicação do número médio de contacto de um infetado com a probabilidade de um contacto resultar numa infeção. Por exemplo se um infetado teve contacto com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4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suscetíveis num dia e se a probabilidade de se desenvolver uma infeção por cada contacto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for: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de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0,25 qual será a taxa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de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transmissão?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tâ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91" y="1230730"/>
                <a:ext cx="11155680" cy="1676741"/>
              </a:xfrm>
              <a:prstGeom prst="rect">
                <a:avLst/>
              </a:prstGeom>
              <a:blipFill>
                <a:blip r:embed="rId2"/>
                <a:stretch>
                  <a:fillRect l="-492" t="-1818" r="-437" b="-400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8901" y="3419984"/>
            <a:ext cx="2720576" cy="1760373"/>
          </a:xfrm>
          <a:prstGeom prst="rect">
            <a:avLst/>
          </a:prstGeom>
        </p:spPr>
      </p:pic>
      <p:sp>
        <p:nvSpPr>
          <p:cNvPr id="9" name="Nota de aviso com seta para cima 8"/>
          <p:cNvSpPr/>
          <p:nvPr/>
        </p:nvSpPr>
        <p:spPr>
          <a:xfrm>
            <a:off x="7667897" y="5174584"/>
            <a:ext cx="1798320" cy="1301795"/>
          </a:xfrm>
          <a:prstGeom prst="upArrowCallout">
            <a:avLst>
              <a:gd name="adj1" fmla="val 14552"/>
              <a:gd name="adj2" fmla="val 16045"/>
              <a:gd name="adj3" fmla="val 25000"/>
              <a:gd name="adj4" fmla="val 6497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 smtClean="0"/>
              <a:t>P depende das condições das pessoa e do meio ambiente</a:t>
            </a:r>
            <a:endParaRPr lang="pt-PT" sz="1400" dirty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7622" y="3384579"/>
            <a:ext cx="4081209" cy="179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4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047282" y="552412"/>
            <a:ext cx="5156925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Explicação “logica” de alguns conceitos</a:t>
            </a:r>
            <a:endParaRPr lang="pt-P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ângulo 5"/>
              <p:cNvSpPr/>
              <p:nvPr/>
            </p:nvSpPr>
            <p:spPr>
              <a:xfrm>
                <a:off x="681871" y="1204196"/>
                <a:ext cx="11126952" cy="2668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𝛾</m:t>
                    </m:r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= taxa de recuperação ou de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remoção, </a:t>
                </a: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É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 </a:t>
                </a:r>
                <a:r>
                  <a:rPr lang="pt-PT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fracção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da classe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das pessoa infeciosas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“curada” durante um único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período (dia),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ou seja, corresponde ao numero de infetados que recuperaram e ganharam a imunidade ou então morreram, em relação ao número total dos infetados. </a:t>
                </a:r>
                <a:endParaRPr lang="pt-PT" dirty="0" smtClean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O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seu recíproco, 1/γ, pode ser identificado como o tempo de residência no compartimento infecioso, isto é, o tempo médio em que um indivíduo é infecioso. Por exemplo, se o período de contágio de uma epidemia for de 7 dias, então em cada dia espera-se que aproximadamente 1/7 ou cerca de 14% do número total de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infeciosos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se mova da classe I para a classe R.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tâ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871" y="1204196"/>
                <a:ext cx="11126952" cy="2668423"/>
              </a:xfrm>
              <a:prstGeom prst="rect">
                <a:avLst/>
              </a:prstGeom>
              <a:blipFill>
                <a:blip r:embed="rId2"/>
                <a:stretch>
                  <a:fillRect l="-493" t="-1144" r="-438" b="-228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494" y="3611481"/>
            <a:ext cx="8013900" cy="305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21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072679" y="395658"/>
            <a:ext cx="5156925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Explicação “logica” de alguns conceitos</a:t>
            </a:r>
            <a:endParaRPr lang="pt-P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tângulo 2"/>
              <p:cNvSpPr/>
              <p:nvPr/>
            </p:nvSpPr>
            <p:spPr>
              <a:xfrm>
                <a:off x="818606" y="1070312"/>
                <a:ext cx="10911839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pt-PT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𝑅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=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Número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básico de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reprodução</a:t>
                </a:r>
              </a:p>
              <a:p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É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interpretado como o número médio de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infeções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secundárias que seria produzido por um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infecioso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numa população total de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suscetíveis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de tamanho S(0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).</a:t>
                </a:r>
              </a:p>
            </p:txBody>
          </p:sp>
        </mc:Choice>
        <mc:Fallback xmlns="">
          <p:sp>
            <p:nvSpPr>
              <p:cNvPr id="3" name="Retâ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606" y="1070312"/>
                <a:ext cx="10911839" cy="923330"/>
              </a:xfrm>
              <a:prstGeom prst="rect">
                <a:avLst/>
              </a:prstGeom>
              <a:blipFill>
                <a:blip r:embed="rId2"/>
                <a:stretch>
                  <a:fillRect l="-447" t="-3974" b="-993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tângulo 4"/>
          <p:cNvSpPr/>
          <p:nvPr/>
        </p:nvSpPr>
        <p:spPr>
          <a:xfrm>
            <a:off x="783052" y="4399032"/>
            <a:ext cx="10947393" cy="1870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Para os epidemiologistas,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este parâmetro é importante pois Se </a:t>
            </a:r>
            <a:r>
              <a:rPr lang="pt-PT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Ro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&gt; 1, então um caso primário de doença gera mais do que um caso secundário da doença, o tamanho da classe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infeciosa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aumenta, e o resultado é uma epidemia.  Se </a:t>
            </a:r>
            <a:r>
              <a:rPr lang="pt-PT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Ro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= 1, então um indivíduo doente produz apenas um novo caso da doença, e nenhuma epidemia pode ocorrer; não pode haver crescimento do número de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infeciosos.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Quando </a:t>
            </a:r>
            <a:r>
              <a:rPr lang="pt-PT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Ro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&lt; 1, a doença morre. Em suma, uma epidemia ocorre se e somente o número de reprodução básica </a:t>
            </a:r>
            <a:r>
              <a:rPr lang="pt-PT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Ro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&gt; 1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Exemplos de </a:t>
            </a:r>
            <a:r>
              <a:rPr lang="pt-PT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Ro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em função da taxa de transmissão, permanecendo taxa de remoção constante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116129"/>
              </p:ext>
            </p:extLst>
          </p:nvPr>
        </p:nvGraphicFramePr>
        <p:xfrm>
          <a:off x="6914606" y="2593215"/>
          <a:ext cx="3187336" cy="153425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796834">
                  <a:extLst>
                    <a:ext uri="{9D8B030D-6E8A-4147-A177-3AD203B41FA5}">
                      <a16:colId xmlns="" xmlns:a16="http://schemas.microsoft.com/office/drawing/2014/main" val="2214984842"/>
                    </a:ext>
                  </a:extLst>
                </a:gridCol>
                <a:gridCol w="796834">
                  <a:extLst>
                    <a:ext uri="{9D8B030D-6E8A-4147-A177-3AD203B41FA5}">
                      <a16:colId xmlns="" xmlns:a16="http://schemas.microsoft.com/office/drawing/2014/main" val="642984184"/>
                    </a:ext>
                  </a:extLst>
                </a:gridCol>
                <a:gridCol w="796834">
                  <a:extLst>
                    <a:ext uri="{9D8B030D-6E8A-4147-A177-3AD203B41FA5}">
                      <a16:colId xmlns="" xmlns:a16="http://schemas.microsoft.com/office/drawing/2014/main" val="4197271254"/>
                    </a:ext>
                  </a:extLst>
                </a:gridCol>
                <a:gridCol w="796834">
                  <a:extLst>
                    <a:ext uri="{9D8B030D-6E8A-4147-A177-3AD203B41FA5}">
                      <a16:colId xmlns="" xmlns:a16="http://schemas.microsoft.com/office/drawing/2014/main" val="3163700023"/>
                    </a:ext>
                  </a:extLst>
                </a:gridCol>
              </a:tblGrid>
              <a:tr h="383563"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1" u="none" strike="noStrike" dirty="0">
                          <a:effectLst/>
                        </a:rPr>
                        <a:t>β</a:t>
                      </a:r>
                      <a:endParaRPr lang="el-G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1" u="none" strike="noStrike" dirty="0">
                          <a:effectLst/>
                        </a:rPr>
                        <a:t>ϒ</a:t>
                      </a:r>
                      <a:endParaRPr lang="el-G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1" u="none" strike="noStrike">
                          <a:effectLst/>
                        </a:rPr>
                        <a:t>1/ϒ</a:t>
                      </a:r>
                      <a:endParaRPr lang="el-G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1" u="none" strike="noStrike" dirty="0" err="1">
                          <a:effectLst/>
                        </a:rPr>
                        <a:t>Ro</a:t>
                      </a:r>
                      <a:endParaRPr lang="pt-P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206817839"/>
                  </a:ext>
                </a:extLst>
              </a:tr>
              <a:tr h="383563"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 dirty="0">
                          <a:effectLst/>
                        </a:rPr>
                        <a:t>0,5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 dirty="0">
                          <a:effectLst/>
                        </a:rPr>
                        <a:t>0,5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 dirty="0">
                          <a:effectLst/>
                        </a:rPr>
                        <a:t>2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 dirty="0">
                          <a:effectLst/>
                        </a:rPr>
                        <a:t>1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541380981"/>
                  </a:ext>
                </a:extLst>
              </a:tr>
              <a:tr h="383563"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>
                          <a:effectLst/>
                        </a:rPr>
                        <a:t>1</a:t>
                      </a:r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 dirty="0">
                          <a:effectLst/>
                        </a:rPr>
                        <a:t>0,5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 dirty="0">
                          <a:effectLst/>
                        </a:rPr>
                        <a:t>2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 dirty="0">
                          <a:effectLst/>
                        </a:rPr>
                        <a:t>2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44010858"/>
                  </a:ext>
                </a:extLst>
              </a:tr>
              <a:tr h="383563"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>
                          <a:effectLst/>
                        </a:rPr>
                        <a:t>1,2</a:t>
                      </a:r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>
                          <a:effectLst/>
                        </a:rPr>
                        <a:t>0,5</a:t>
                      </a:r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>
                          <a:effectLst/>
                        </a:rPr>
                        <a:t>2</a:t>
                      </a:r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u="none" strike="noStrike" dirty="0">
                          <a:effectLst/>
                        </a:rPr>
                        <a:t>3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6216550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/>
              <p:cNvSpPr/>
              <p:nvPr/>
            </p:nvSpPr>
            <p:spPr>
              <a:xfrm>
                <a:off x="818606" y="2062685"/>
                <a:ext cx="1838645" cy="5305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𝑅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0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=</m:t>
                    </m:r>
                    <m:f>
                      <m:fPr>
                        <m:ctrlPr>
                          <a:rPr lang="pt-PT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𝛽</m:t>
                        </m:r>
                      </m:num>
                      <m:den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𝛾</m:t>
                        </m:r>
                      </m:den>
                    </m:f>
                    <m:r>
                      <a:rPr lang="pt-PT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=</m:t>
                    </m:r>
                    <m:r>
                      <a:rPr lang="pt-PT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𝛽</m:t>
                    </m:r>
                    <m:r>
                      <a:rPr lang="pt-PT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∗</m:t>
                    </m:r>
                    <m:f>
                      <m:fPr>
                        <m:ctrlPr>
                          <a:rPr lang="pt-PT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𝛾</m:t>
                        </m:r>
                      </m:den>
                    </m:f>
                    <m:r>
                      <a:rPr lang="pt-PT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. </a:t>
                </a:r>
                <a:endParaRPr lang="pt-PT" dirty="0"/>
              </a:p>
            </p:txBody>
          </p:sp>
        </mc:Choice>
        <mc:Fallback xmlns="">
          <p:sp>
            <p:nvSpPr>
              <p:cNvPr id="8" name="Retângulo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606" y="2062685"/>
                <a:ext cx="1838645" cy="530530"/>
              </a:xfrm>
              <a:prstGeom prst="rect">
                <a:avLst/>
              </a:prstGeom>
              <a:blipFill>
                <a:blip r:embed="rId3"/>
                <a:stretch>
                  <a:fillRect r="-1987" b="-229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tângulo 8"/>
              <p:cNvSpPr/>
              <p:nvPr/>
            </p:nvSpPr>
            <p:spPr>
              <a:xfrm>
                <a:off x="818606" y="2593215"/>
                <a:ext cx="6096000" cy="203132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A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formula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𝑅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mostra que ele depende de novos casos que surgem pela presença de um infetado, numa população completamente suscetível,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e da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duração média da infeção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.</a:t>
                </a:r>
                <a:r>
                  <a:rPr lang="pt-PT" dirty="0">
                    <a:latin typeface="Calibri" panose="020F0502020204030204" pitchFamily="34" charset="0"/>
                  </a:rPr>
                  <a:t> Este conceito epidemiológico relaciona a taxa de transmissão e a taxa de remoção, ou seja os três parâmetros estão relacionados entre si.</a:t>
                </a:r>
                <a:endParaRPr lang="pt-PT" dirty="0"/>
              </a:p>
              <a:p>
                <a:endParaRPr lang="pt-PT" dirty="0"/>
              </a:p>
            </p:txBody>
          </p:sp>
        </mc:Choice>
        <mc:Fallback xmlns="">
          <p:sp>
            <p:nvSpPr>
              <p:cNvPr id="9" name="Retângulo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606" y="2593215"/>
                <a:ext cx="6096000" cy="2031325"/>
              </a:xfrm>
              <a:prstGeom prst="rect">
                <a:avLst/>
              </a:prstGeom>
              <a:blipFill>
                <a:blip r:embed="rId4"/>
                <a:stretch>
                  <a:fillRect l="-800" t="-1497" r="-150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01942" y="2636778"/>
            <a:ext cx="1882303" cy="149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9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001" y="1043890"/>
            <a:ext cx="8522794" cy="238511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4047760" y="424698"/>
            <a:ext cx="284244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Modelo S – I - R</a:t>
            </a:r>
            <a:endParaRPr lang="pt-PT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tângulo 4"/>
              <p:cNvSpPr/>
              <p:nvPr/>
            </p:nvSpPr>
            <p:spPr>
              <a:xfrm>
                <a:off x="3470381" y="3043796"/>
                <a:ext cx="191700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PT" sz="1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𝛽</m:t>
                    </m:r>
                  </m:oMath>
                </a14:m>
                <a:r>
                  <a:rPr lang="pt-PT" sz="14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= taxa de transmissão</a:t>
                </a:r>
                <a:endParaRPr lang="pt-PT" sz="1400" dirty="0"/>
              </a:p>
            </p:txBody>
          </p:sp>
        </mc:Choice>
        <mc:Fallback xmlns="">
          <p:sp>
            <p:nvSpPr>
              <p:cNvPr id="5" name="Retângu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381" y="3043796"/>
                <a:ext cx="1917000" cy="307777"/>
              </a:xfrm>
              <a:prstGeom prst="rect">
                <a:avLst/>
              </a:prstGeom>
              <a:blipFill>
                <a:blip r:embed="rId3"/>
                <a:stretch>
                  <a:fillRect t="-1961" b="-1960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ângulo 5"/>
              <p:cNvSpPr/>
              <p:nvPr/>
            </p:nvSpPr>
            <p:spPr>
              <a:xfrm>
                <a:off x="7031234" y="2889907"/>
                <a:ext cx="166609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PT" sz="1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𝛾</m:t>
                    </m:r>
                  </m:oMath>
                </a14:m>
                <a:r>
                  <a:rPr lang="pt-PT" sz="14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= taxa de </a:t>
                </a:r>
                <a:r>
                  <a:rPr lang="pt-PT" sz="1400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remoção</a:t>
                </a:r>
                <a:endParaRPr lang="pt-PT" sz="1400" dirty="0"/>
              </a:p>
            </p:txBody>
          </p:sp>
        </mc:Choice>
        <mc:Fallback xmlns="">
          <p:sp>
            <p:nvSpPr>
              <p:cNvPr id="6" name="Retâ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234" y="2889907"/>
                <a:ext cx="1666097" cy="307777"/>
              </a:xfrm>
              <a:prstGeom prst="rect">
                <a:avLst/>
              </a:prstGeom>
              <a:blipFill>
                <a:blip r:embed="rId4"/>
                <a:stretch>
                  <a:fillRect t="-3922" b="-1960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tângulo 3"/>
          <p:cNvSpPr/>
          <p:nvPr/>
        </p:nvSpPr>
        <p:spPr>
          <a:xfrm>
            <a:off x="3898278" y="3429000"/>
            <a:ext cx="3785844" cy="281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Fonte: Revista de Ciência Elementar -  João Nunes Tavares</a:t>
            </a:r>
            <a:endParaRPr lang="pt-PT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3798428" y="866677"/>
            <a:ext cx="34485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2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(Desenvolvido </a:t>
            </a:r>
            <a:r>
              <a:rPr lang="pt-P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por </a:t>
            </a:r>
            <a:r>
              <a:rPr lang="pt-PT" sz="12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Kermack</a:t>
            </a:r>
            <a:r>
              <a:rPr lang="pt-P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e </a:t>
            </a:r>
            <a:r>
              <a:rPr lang="pt-PT" sz="12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McKendrick</a:t>
            </a:r>
            <a:r>
              <a:rPr lang="pt-P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em </a:t>
            </a:r>
            <a:r>
              <a:rPr lang="pt-PT" sz="12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1927)</a:t>
            </a:r>
            <a:endParaRPr lang="pt-PT" sz="1200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5185" y="4442306"/>
            <a:ext cx="4882146" cy="1773628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3815185" y="4018669"/>
            <a:ext cx="367767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Equações diferenciais do Modelo SIR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03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458" y="1311156"/>
            <a:ext cx="8522794" cy="238511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4047760" y="424698"/>
            <a:ext cx="284244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Modelo S – I - R</a:t>
            </a:r>
            <a:endParaRPr lang="pt-PT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tângulo 4"/>
              <p:cNvSpPr/>
              <p:nvPr/>
            </p:nvSpPr>
            <p:spPr>
              <a:xfrm>
                <a:off x="3464897" y="3395925"/>
                <a:ext cx="191700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PT" sz="1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𝛽</m:t>
                    </m:r>
                  </m:oMath>
                </a14:m>
                <a:r>
                  <a:rPr lang="pt-PT" sz="14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= taxa de transmissão</a:t>
                </a:r>
                <a:endParaRPr lang="pt-PT" sz="1400" dirty="0"/>
              </a:p>
            </p:txBody>
          </p:sp>
        </mc:Choice>
        <mc:Fallback xmlns="">
          <p:sp>
            <p:nvSpPr>
              <p:cNvPr id="5" name="Retângu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4897" y="3395925"/>
                <a:ext cx="1917000" cy="307777"/>
              </a:xfrm>
              <a:prstGeom prst="rect">
                <a:avLst/>
              </a:prstGeom>
              <a:blipFill>
                <a:blip r:embed="rId3"/>
                <a:stretch>
                  <a:fillRect t="-3922" b="-1960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ângulo 5"/>
              <p:cNvSpPr/>
              <p:nvPr/>
            </p:nvSpPr>
            <p:spPr>
              <a:xfrm>
                <a:off x="7048651" y="3043796"/>
                <a:ext cx="166609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PT" sz="1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𝛾</m:t>
                    </m:r>
                  </m:oMath>
                </a14:m>
                <a:r>
                  <a:rPr lang="pt-PT" sz="14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= taxa de </a:t>
                </a:r>
                <a:r>
                  <a:rPr lang="pt-PT" sz="1400" dirty="0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remoção</a:t>
                </a:r>
                <a:endParaRPr lang="pt-PT" sz="1400" dirty="0"/>
              </a:p>
            </p:txBody>
          </p:sp>
        </mc:Choice>
        <mc:Fallback xmlns="">
          <p:sp>
            <p:nvSpPr>
              <p:cNvPr id="6" name="Retâ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651" y="3043796"/>
                <a:ext cx="1666097" cy="307777"/>
              </a:xfrm>
              <a:prstGeom prst="rect">
                <a:avLst/>
              </a:prstGeom>
              <a:blipFill>
                <a:blip r:embed="rId4"/>
                <a:stretch>
                  <a:fillRect t="-1961" b="-1960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tângulo 6"/>
              <p:cNvSpPr/>
              <p:nvPr/>
            </p:nvSpPr>
            <p:spPr>
              <a:xfrm>
                <a:off x="420228" y="3902281"/>
                <a:ext cx="3627532" cy="6280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 smtClean="0">
                          <a:latin typeface="Cambria Math" panose="02040503050406030204" pitchFamily="18" charset="0"/>
                        </a:rPr>
                        <m:t>𝑆</m:t>
                      </m:r>
                      <m:d>
                        <m:d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+∆</m:t>
                          </m:r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pt-PT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𝑆</m:t>
                      </m:r>
                      <m:d>
                        <m:d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pt-PT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𝛽</m:t>
                      </m:r>
                      <m:f>
                        <m:f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d>
                                <m:dPr>
                                  <m:ctrlPr>
                                    <a:rPr lang="pt-PT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pt-PT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pt-PT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r>
                        <a:rPr lang="pt-PT" i="0">
                          <a:latin typeface="Cambria Math" panose="02040503050406030204" pitchFamily="18" charset="0"/>
                        </a:rPr>
                        <m:t>∆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7" name="Retângulo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228" y="3902281"/>
                <a:ext cx="3627532" cy="62805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/>
              <p:cNvSpPr/>
              <p:nvPr/>
            </p:nvSpPr>
            <p:spPr>
              <a:xfrm>
                <a:off x="3908423" y="4389078"/>
                <a:ext cx="4583114" cy="6280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 smtClean="0"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+∆</m:t>
                          </m:r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pt-PT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pt-PT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𝛽</m:t>
                      </m:r>
                      <m:f>
                        <m:f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d>
                                <m:dPr>
                                  <m:ctrlPr>
                                    <a:rPr lang="pt-PT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pt-PT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pt-PT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r>
                        <a:rPr lang="pt-PT" i="0">
                          <a:latin typeface="Cambria Math" panose="02040503050406030204" pitchFamily="18" charset="0"/>
                        </a:rPr>
                        <m:t>∆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pt-PT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pt-PT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pt-PT" i="0">
                          <a:latin typeface="Cambria Math" panose="02040503050406030204" pitchFamily="18" charset="0"/>
                        </a:rPr>
                        <m:t>)∆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8" name="Retângulo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8423" y="4389078"/>
                <a:ext cx="4583114" cy="62805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tângulo 8"/>
              <p:cNvSpPr/>
              <p:nvPr/>
            </p:nvSpPr>
            <p:spPr>
              <a:xfrm>
                <a:off x="8012328" y="3485245"/>
                <a:ext cx="295241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+∆</m:t>
                          </m:r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pt-PT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pt-PT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pt-PT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pt-PT">
                          <a:latin typeface="Cambria Math" panose="02040503050406030204" pitchFamily="18" charset="0"/>
                        </a:rPr>
                        <m:t>)∆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9" name="Retângulo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2328" y="3485245"/>
                <a:ext cx="2952411" cy="369332"/>
              </a:xfrm>
              <a:prstGeom prst="rect">
                <a:avLst/>
              </a:prstGeom>
              <a:blipFill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tângulo 9"/>
              <p:cNvSpPr/>
              <p:nvPr/>
            </p:nvSpPr>
            <p:spPr>
              <a:xfrm>
                <a:off x="4030342" y="5537310"/>
                <a:ext cx="378892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pt-PT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sz="28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pt-PT" sz="2800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pt-PT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pt-PT" sz="2800" i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t-PT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pt-PT" sz="2800" i="0">
                              <a:latin typeface="Cambria Math" panose="02040503050406030204" pitchFamily="18" charset="0"/>
                            </a:rPr>
                            <m:t>)+</m:t>
                          </m:r>
                          <m:r>
                            <a:rPr lang="pt-PT" sz="2800" i="1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pt-PT" sz="2800" i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t-PT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pt-PT" sz="2800" i="0">
                              <a:latin typeface="Cambria Math" panose="02040503050406030204" pitchFamily="18" charset="0"/>
                            </a:rPr>
                            <m:t>)+</m:t>
                          </m:r>
                          <m:r>
                            <a:rPr lang="pt-PT" sz="2800" i="1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pt-PT" sz="2800" i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t-PT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pt-PT" sz="2800" dirty="0"/>
              </a:p>
            </p:txBody>
          </p:sp>
        </mc:Choice>
        <mc:Fallback xmlns="">
          <p:sp>
            <p:nvSpPr>
              <p:cNvPr id="10" name="Retângulo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0342" y="5537310"/>
                <a:ext cx="3788922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000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524000" y="1593668"/>
            <a:ext cx="9901645" cy="4150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Para resolver o sistema de equações do modelo, consideram-se as seguintes hipóteses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H1: A população em análise é muito numerosa o que permite ignorar efeitos aleatórios, devidos às diferenças entre os indivíduos e outros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fatores.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H2: Em qualquer momento, a população é homogeneamente misturada, isto é, vai-se supor que os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infeciosos (infetados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 contagiosos) e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suscetíveis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estão sempre distribuídos aleatoriamente na área em que a população vive (não se consideram eventuais heterogeneidades espaciais).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H3: A doença é transmitida por proximidade ou contacto entre um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infecioso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 um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suscetível.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H4: Um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suscetível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fica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infetado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logo após a transmissão, isto é, ignoramos o período de latência da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doença.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H5: Os </a:t>
            </a: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infetados </a:t>
            </a: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eventualmente recuperam e, uma vez recuperados, ficam para sempre imunes (pelo menos durante o período em análise).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pt-PT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H6: Ignora-se os nascimentos, mortes ou efeitos migratórios.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805647" y="508870"/>
            <a:ext cx="4302034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HIPÓTESES DO MODELO</a:t>
            </a:r>
            <a:endParaRPr lang="pt-PT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05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tângulo 1"/>
              <p:cNvSpPr/>
              <p:nvPr/>
            </p:nvSpPr>
            <p:spPr>
              <a:xfrm>
                <a:off x="1428206" y="1463533"/>
                <a:ext cx="9901645" cy="25593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𝐼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=1, surge o 1º infetado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∆</m:t>
                    </m:r>
                    <m:r>
                      <a:rPr lang="pt-PT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𝑡</m:t>
                    </m:r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= 1 dia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 = 556.857 população de Cabo Verde em 2020 (dados INE)</a:t>
                </a:r>
                <a:endParaRPr lang="pt-PT" dirty="0" smtClean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𝑅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0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=2,7</m:t>
                    </m:r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valor usado pela College Imperial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London e </a:t>
                </a:r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por varias instituições especializadas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𝛽</m:t>
                    </m:r>
                    <m:r>
                      <a:rPr lang="pt-PT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=1</m:t>
                    </m:r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, valor por hipótese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𝛾</m:t>
                    </m:r>
                    <m:r>
                      <a:rPr lang="pt-PT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=</m:t>
                    </m:r>
                    <m:f>
                      <m:fPr>
                        <m:ctrlPr>
                          <a:rPr lang="pt-PT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pt-PT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𝛽</m:t>
                        </m:r>
                      </m:num>
                      <m:den>
                        <m:sSub>
                          <m:sSubPr>
                            <m:ctrlPr>
                              <a:rPr lang="pt-PT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libri" panose="020F0502020204030204" pitchFamily="34" charset="0"/>
                              </a:rPr>
                            </m:ctrlPr>
                          </m:sSubPr>
                          <m:e>
                            <m:r>
                              <a:rPr lang="pt-PT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libri" panose="020F0502020204030204" pitchFamily="34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pt-PT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libri" panose="020F0502020204030204" pitchFamily="34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pt-PT" i="1"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=0.37</m:t>
                    </m:r>
                  </m:oMath>
                </a14:m>
                <a:r>
                  <a:rPr lang="pt-PT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valor </a:t>
                </a:r>
                <a:r>
                  <a:rPr lang="pt-PT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calculado</a:t>
                </a:r>
                <a:endParaRPr lang="pt-P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tângulo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206" y="1463533"/>
                <a:ext cx="9901645" cy="2559355"/>
              </a:xfrm>
              <a:prstGeom prst="rect">
                <a:avLst/>
              </a:prstGeom>
              <a:blipFill>
                <a:blip r:embed="rId2"/>
                <a:stretch>
                  <a:fillRect l="-492" t="-952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tângulo 2"/>
          <p:cNvSpPr/>
          <p:nvPr/>
        </p:nvSpPr>
        <p:spPr>
          <a:xfrm>
            <a:off x="2685047" y="500160"/>
            <a:ext cx="6090385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Definição dos valores dos parâmetros iniciais para Cabo Verde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tângulo 3"/>
              <p:cNvSpPr/>
              <p:nvPr/>
            </p:nvSpPr>
            <p:spPr>
              <a:xfrm>
                <a:off x="1341120" y="4094327"/>
                <a:ext cx="4753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pt-PT" i="0">
                          <a:latin typeface="Cambria Math" panose="02040503050406030204" pitchFamily="18" charset="0"/>
                        </a:rPr>
                        <m:t>=0;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pt-PT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PT" i="0">
                          <a:latin typeface="Cambria Math" panose="02040503050406030204" pitchFamily="18" charset="0"/>
                        </a:rPr>
                        <m:t>=1;</m:t>
                      </m:r>
                      <m:r>
                        <a:rPr lang="pt-PT" i="1">
                          <a:latin typeface="Cambria Math" panose="02040503050406030204" pitchFamily="18" charset="0"/>
                        </a:rPr>
                        <m:t>𝑆</m:t>
                      </m:r>
                      <m:d>
                        <m:d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pt-PT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PT" i="0">
                          <a:latin typeface="Cambria Math" panose="02040503050406030204" pitchFamily="18" charset="0"/>
                        </a:rPr>
                        <m:t>=556.856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" name="Retângulo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1120" y="4094327"/>
                <a:ext cx="4753674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tângulo 4"/>
          <p:cNvSpPr/>
          <p:nvPr/>
        </p:nvSpPr>
        <p:spPr>
          <a:xfrm>
            <a:off x="1341120" y="4797863"/>
            <a:ext cx="8482148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Usando os valores acima, desenvolveu-se uma folha de EXCEL para as projeções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74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2053</Words>
  <Application>Microsoft Office PowerPoint</Application>
  <PresentationFormat>Widescreen</PresentationFormat>
  <Paragraphs>116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9" baseType="lpstr">
      <vt:lpstr>Arial</vt:lpstr>
      <vt:lpstr>Brush Script MT</vt:lpstr>
      <vt:lpstr>Calibri</vt:lpstr>
      <vt:lpstr>Calibri Light</vt:lpstr>
      <vt:lpstr>Cambria Math</vt:lpstr>
      <vt:lpstr>Times New Roman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jarmfernandes@outlook.com</dc:creator>
  <cp:lastModifiedBy>Conta Microsoft</cp:lastModifiedBy>
  <cp:revision>60</cp:revision>
  <dcterms:created xsi:type="dcterms:W3CDTF">2020-04-01T19:44:49Z</dcterms:created>
  <dcterms:modified xsi:type="dcterms:W3CDTF">2020-04-09T21:31:37Z</dcterms:modified>
</cp:coreProperties>
</file>