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258" r:id="rId2"/>
    <p:sldId id="256" r:id="rId3"/>
    <p:sldId id="260" r:id="rId4"/>
    <p:sldId id="264" r:id="rId5"/>
    <p:sldId id="296" r:id="rId6"/>
    <p:sldId id="302" r:id="rId7"/>
    <p:sldId id="294" r:id="rId8"/>
    <p:sldId id="295" r:id="rId9"/>
    <p:sldId id="298" r:id="rId10"/>
    <p:sldId id="268" r:id="rId11"/>
    <p:sldId id="265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90" r:id="rId21"/>
    <p:sldId id="299" r:id="rId22"/>
    <p:sldId id="291" r:id="rId23"/>
    <p:sldId id="292" r:id="rId24"/>
    <p:sldId id="300" r:id="rId25"/>
    <p:sldId id="293" r:id="rId26"/>
    <p:sldId id="278" r:id="rId27"/>
    <p:sldId id="304" r:id="rId28"/>
    <p:sldId id="303" r:id="rId29"/>
    <p:sldId id="277" r:id="rId30"/>
    <p:sldId id="279" r:id="rId31"/>
    <p:sldId id="301" r:id="rId32"/>
    <p:sldId id="305" r:id="rId33"/>
    <p:sldId id="306" r:id="rId34"/>
    <p:sldId id="280" r:id="rId35"/>
    <p:sldId id="263" r:id="rId36"/>
    <p:sldId id="261" r:id="rId37"/>
    <p:sldId id="297" r:id="rId3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559" autoAdjust="0"/>
  </p:normalViewPr>
  <p:slideViewPr>
    <p:cSldViewPr>
      <p:cViewPr varScale="1">
        <p:scale>
          <a:sx n="38" d="100"/>
          <a:sy n="38" d="100"/>
        </p:scale>
        <p:origin x="88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419FC-5EE7-495E-AF63-9C06084057CF}" type="datetimeFigureOut">
              <a:rPr lang="pt-PT" smtClean="0"/>
              <a:pPr/>
              <a:t>09-08-2016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7F386-2953-45AD-97C8-03B50827C25D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22861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60429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8981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9676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492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338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2946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0746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pt-PT" sz="1100" b="1" dirty="0" smtClean="0">
              <a:solidFill>
                <a:schemeClr val="tx1"/>
              </a:solidFill>
            </a:endParaRPr>
          </a:p>
          <a:p>
            <a:r>
              <a:rPr lang="pt-PT" sz="1100" b="1" dirty="0" smtClean="0">
                <a:solidFill>
                  <a:schemeClr val="tx1"/>
                </a:solidFill>
              </a:rPr>
              <a:t>A articulação</a:t>
            </a:r>
            <a:r>
              <a:rPr lang="pt-PT" sz="1100" b="1" baseline="0" dirty="0" smtClean="0">
                <a:solidFill>
                  <a:schemeClr val="tx1"/>
                </a:solidFill>
              </a:rPr>
              <a:t> garante parceria para outros moldes de intervenção territorial.</a:t>
            </a:r>
          </a:p>
          <a:p>
            <a:pPr lvl="1"/>
            <a:r>
              <a:rPr lang="pt-PT" sz="1100" b="1" baseline="0" dirty="0" smtClean="0">
                <a:solidFill>
                  <a:schemeClr val="tx1"/>
                </a:solidFill>
              </a:rPr>
              <a:t>AA</a:t>
            </a:r>
            <a:r>
              <a:rPr lang="pt-PT" sz="1200" b="0" baseline="0" dirty="0" smtClean="0">
                <a:solidFill>
                  <a:schemeClr val="tx1"/>
                </a:solidFill>
              </a:rPr>
              <a:t> AAA</a:t>
            </a:r>
          </a:p>
          <a:p>
            <a:pPr lvl="1"/>
            <a:r>
              <a:rPr lang="pt-PT" sz="1200" b="0" baseline="0" dirty="0" smtClean="0">
                <a:solidFill>
                  <a:schemeClr val="tx1"/>
                </a:solidFill>
              </a:rPr>
              <a:t>ONG</a:t>
            </a:r>
          </a:p>
          <a:p>
            <a:pPr lvl="1"/>
            <a:r>
              <a:rPr lang="pt-PT" sz="1200" b="0" baseline="0" dirty="0" smtClean="0">
                <a:solidFill>
                  <a:schemeClr val="tx1"/>
                </a:solidFill>
              </a:rPr>
              <a:t>Serviços Municipais</a:t>
            </a:r>
            <a:endParaRPr lang="pt-PT" sz="1100" b="1" baseline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2098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70247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3190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0293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Valorização</a:t>
            </a:r>
            <a:r>
              <a:rPr lang="pt-PT" baseline="0" dirty="0" smtClean="0"/>
              <a:t>:  Visibilidade do problema, cuidados a abordagem integrada e implicada de todos, dos recursos - RH e $,  da organização comunitária para a participação, na adequação das estruturas de acesso e da reinserção social,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9510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2025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2872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818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âmbito do Conselho Interministerial, são criadas comissões técnicas tendo em vista a implementação, o acompanhamento, a dinamização e avaliação do desenvolvimento, quer da Estratégia, quer do Plano Nacional.</a:t>
            </a:r>
          </a:p>
          <a:p>
            <a:endParaRPr lang="pt-PT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Funcionamento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O Conselho Interministerial reúne-se ordinariamente duas vezes por ano e extraordinariamente sempre que convocado pelo Ministro da Saúde e Segurança Social ou requerido pela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2. O Conselho Interministerial só pode funcionar com a presença da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3. As deliberações são tomadas por maioria dos membros presentes.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02086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âmbito do Conselho Interministerial, são criadas comissões técnicas tendo em vista a implementação, o acompanhamento, a dinamização e avaliação do desenvolvimento, quer da Estratégia, quer do Plano Nacional.</a:t>
            </a:r>
          </a:p>
          <a:p>
            <a:endParaRPr lang="pt-PT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Funcionamento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O Conselho Interministerial reúne-se ordinariamente duas vezes por ano e extraordinariamente sempre que convocado pelo Ministro da Saúde e Segurança Social ou requerido pela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2. O Conselho Interministerial só pode funcionar com a presença da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3. As deliberações são tomadas por maioria dos membros presentes.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6327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âmbito do Conselho Interministerial, são criadas comissões técnicas tendo em vista a implementação, o acompanhamento, a dinamização e avaliação do desenvolvimento, quer da Estratégia, quer do Plano Nacional.</a:t>
            </a:r>
          </a:p>
          <a:p>
            <a:endParaRPr lang="pt-PT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Funcionamento</a:t>
            </a:r>
            <a:endParaRPr lang="pt-P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O Conselho Interministerial reúne-se ordinariamente duas vezes por ano e extraordinariamente sempre que convocado pelo Ministro da Saúde e Segurança Social ou requerido pela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2. O Conselho Interministerial só pode funcionar com a presença da maioria dos seus membros.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3. As deliberações são tomadas por maioria dos membros presentes.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27386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integra ainda cinco personalidades a designar pelo Ministro da Saúde e Segurança Social.</a:t>
            </a:r>
          </a:p>
          <a:p>
            <a:endParaRPr lang="pt-P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Funcionamento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reúne-se sempre que convocado pelo membro do Governo responsável pela coordenação das políticas relacionadas com a droga, as toxicodependências e o uso nocivo do álcool. 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34814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integra ainda cinco personalidades a designar pelo Ministro da Saúde e Segurança Social.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70391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integra ainda cinco personalidades a designar pelo Ministro da Saúde e Segurança Social.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08933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integra ainda cinco personalidades a designar pelo Ministro da Saúde e Segurança Social.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048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0323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pt-P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Conselho Nacional integra ainda cinco personalidades a designar pelo Ministro da Saúde e Segurança Social.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268194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11698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algn="just">
              <a:buFontTx/>
              <a:buChar char="-"/>
            </a:pPr>
            <a:r>
              <a:rPr lang="pt-PT" sz="1200" dirty="0" smtClean="0"/>
              <a:t>Cidadania, direitos humanos, autonomia e autodeterminação do individuo que assim se predispõe a mudar o padrão de comportamento.  ___ com foco na saúde e no comportamento saudável,  na redução da danos, nos determinantes  individuais, na participação comunitária, rede integrada de atenção e de cuidado, </a:t>
            </a:r>
          </a:p>
          <a:p>
            <a:pPr marL="441325" lvl="0" indent="-268288" algn="l"/>
            <a:r>
              <a:rPr lang="pt-PT" dirty="0" smtClean="0"/>
              <a:t> </a:t>
            </a:r>
            <a:r>
              <a:rPr lang="pt-PT" sz="2400" b="1" dirty="0" smtClean="0">
                <a:solidFill>
                  <a:schemeClr val="tx1"/>
                </a:solidFill>
              </a:rPr>
              <a:t>Alteração na abordagem e orientação </a:t>
            </a:r>
            <a:endParaRPr lang="pt-PT" sz="2400" dirty="0" smtClean="0"/>
          </a:p>
          <a:p>
            <a:pPr marL="441325" lvl="1" indent="-268288" algn="l" defTabSz="630238">
              <a:buFont typeface="Wingdings" pitchFamily="2" charset="2"/>
              <a:buChar char="ü"/>
            </a:pPr>
            <a:r>
              <a:rPr lang="pt-PT" sz="2400" dirty="0" smtClean="0">
                <a:solidFill>
                  <a:schemeClr val="tx1"/>
                </a:solidFill>
              </a:rPr>
              <a:t>Álcool como droga legal de grande impacto - (Entendimento dos dramas pessoais  e familiares)</a:t>
            </a:r>
          </a:p>
          <a:p>
            <a:pPr marL="441325" lvl="1" indent="-268288" algn="l" defTabSz="630238"/>
            <a:endParaRPr lang="pt-PT" sz="2400" dirty="0" smtClean="0">
              <a:solidFill>
                <a:schemeClr val="tx1"/>
              </a:solidFill>
            </a:endParaRPr>
          </a:p>
          <a:p>
            <a:pPr marL="441325" lvl="1" indent="-268288" algn="l" defTabSz="630238">
              <a:buFont typeface="Wingdings" pitchFamily="2" charset="2"/>
              <a:buChar char="ü"/>
            </a:pPr>
            <a:r>
              <a:rPr lang="pt-PT" sz="2400" dirty="0" smtClean="0">
                <a:solidFill>
                  <a:schemeClr val="tx1"/>
                </a:solidFill>
              </a:rPr>
              <a:t> </a:t>
            </a:r>
            <a:r>
              <a:rPr lang="pt-PT" sz="2400" b="1" dirty="0" smtClean="0">
                <a:solidFill>
                  <a:schemeClr val="tx1"/>
                </a:solidFill>
              </a:rPr>
              <a:t>Abordagem Integral Integrada  </a:t>
            </a:r>
            <a:r>
              <a:rPr lang="pt-PT" sz="2400" dirty="0" smtClean="0">
                <a:solidFill>
                  <a:schemeClr val="tx1"/>
                </a:solidFill>
              </a:rPr>
              <a:t>(Biopsicossocial e cultural – (variáveis) -  Valorização do individuo e da saúde, </a:t>
            </a:r>
          </a:p>
          <a:p>
            <a:pPr marL="441325" lvl="1" indent="-268288" algn="l" defTabSz="630238"/>
            <a:endParaRPr lang="pt-PT" sz="2400" dirty="0" smtClean="0">
              <a:solidFill>
                <a:schemeClr val="tx1"/>
              </a:solidFill>
            </a:endParaRPr>
          </a:p>
          <a:p>
            <a:pPr marL="441325" lvl="1" indent="-268288" algn="l" defTabSz="630238">
              <a:buFont typeface="Wingdings" pitchFamily="2" charset="2"/>
              <a:buChar char="ü"/>
            </a:pPr>
            <a:r>
              <a:rPr lang="pt-PT" sz="2400" b="1" dirty="0" smtClean="0">
                <a:solidFill>
                  <a:schemeClr val="tx1"/>
                </a:solidFill>
              </a:rPr>
              <a:t>Redução de danos - </a:t>
            </a:r>
            <a:r>
              <a:rPr lang="pt-PT" sz="2400" dirty="0" smtClean="0">
                <a:solidFill>
                  <a:schemeClr val="tx1"/>
                </a:solidFill>
              </a:rPr>
              <a:t>Ética e autonomia do indivíduo - Reconhecendo o prazer associado  ao consumo moderado de álcool – diferenciando-o do uso como amuleto.</a:t>
            </a:r>
            <a:endParaRPr lang="pt-PT" sz="2400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96937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37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2423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9905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volume e a qualidade das bebidas alcoólicas, Copos x dia = </a:t>
            </a:r>
            <a:r>
              <a:rPr lang="pt-PT" sz="1200" dirty="0" smtClean="0"/>
              <a:t>7.9, sendo </a:t>
            </a: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pt-PT" sz="1200" dirty="0" smtClean="0"/>
              <a:t>Ml - 3,65 e </a:t>
            </a:r>
            <a:r>
              <a:rPr lang="pt-PT" sz="1200" dirty="0" err="1" smtClean="0"/>
              <a:t>Hm</a:t>
            </a:r>
            <a:r>
              <a:rPr lang="pt-PT" sz="1200" dirty="0" smtClean="0"/>
              <a:t>  - 9,5).</a:t>
            </a:r>
            <a:endParaRPr lang="pt-PT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envolvimento de adolescentes no consumo em idades cada vez mais precoces </a:t>
            </a:r>
            <a:r>
              <a:rPr lang="pt-PT" sz="1200" dirty="0" smtClean="0"/>
              <a:t>( 7 a 17- iniciação)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 falta de fiscalização e adequação das leis que o condicionam, 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incremento da violência, as implicações negativas do álcool na saúde  (</a:t>
            </a:r>
            <a:r>
              <a:rPr lang="pt-PT" sz="1200" dirty="0" smtClean="0"/>
              <a:t>mais de 1/3 dos internamentos no Hospital Psiquiátrico da Trindade são devido a problemas relacionados c/ </a:t>
            </a:r>
            <a:r>
              <a:rPr lang="pt-PT" sz="1200" dirty="0" err="1" smtClean="0"/>
              <a:t>Alcool</a:t>
            </a:r>
            <a:r>
              <a:rPr lang="pt-PT" sz="1200" dirty="0" smtClean="0"/>
              <a:t>. (PNDS, 2008).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Os acidentes rodoviários, P</a:t>
            </a:r>
            <a:r>
              <a:rPr lang="pt-PT" sz="12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roblemas familiares e laborais</a:t>
            </a:r>
            <a:endParaRPr lang="pt-PT" sz="1200" dirty="0" smtClean="0"/>
          </a:p>
          <a:p>
            <a:pPr marL="179388" indent="-179388" algn="l">
              <a:buFont typeface="Arial" pitchFamily="34" charset="0"/>
              <a:buChar char="•"/>
            </a:pPr>
            <a:endParaRPr lang="pt-PT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87691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volume e a qualidade das bebidas alcoólicas, Copos x dia = </a:t>
            </a:r>
            <a:r>
              <a:rPr lang="pt-PT" sz="1200" dirty="0" smtClean="0"/>
              <a:t>7.9, sendo </a:t>
            </a: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pt-PT" sz="1200" dirty="0" smtClean="0"/>
              <a:t>Ml - 3,65 e </a:t>
            </a:r>
            <a:r>
              <a:rPr lang="pt-PT" sz="1200" dirty="0" err="1" smtClean="0"/>
              <a:t>Hm</a:t>
            </a:r>
            <a:r>
              <a:rPr lang="pt-PT" sz="1200" dirty="0" smtClean="0"/>
              <a:t>  - 9,5).</a:t>
            </a:r>
            <a:endParaRPr lang="pt-PT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envolvimento de adolescentes no consumo em idades cada vez mais precoces </a:t>
            </a:r>
            <a:r>
              <a:rPr lang="pt-PT" sz="1200" dirty="0" smtClean="0"/>
              <a:t>( 7 a 17- iniciação)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 falta de fiscalização e adequação das leis que o condicionam, 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incremento da violência, as implicações negativas do álcool na saúde  (</a:t>
            </a:r>
            <a:r>
              <a:rPr lang="pt-PT" sz="1200" dirty="0" smtClean="0"/>
              <a:t>mais de 1/3 dos internamentos no Hospital Psiquiátrico da Trindade são devido a problemas relacionados c/ </a:t>
            </a:r>
            <a:r>
              <a:rPr lang="pt-PT" sz="1200" dirty="0" err="1" smtClean="0"/>
              <a:t>Alcool</a:t>
            </a:r>
            <a:r>
              <a:rPr lang="pt-PT" sz="1200" dirty="0" smtClean="0"/>
              <a:t>. (PNDS, 2008).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Os acidentes rodoviários, P</a:t>
            </a:r>
            <a:r>
              <a:rPr lang="pt-PT" sz="12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roblemas familiares e laborais</a:t>
            </a:r>
            <a:endParaRPr lang="pt-PT" sz="1200" dirty="0" smtClean="0"/>
          </a:p>
          <a:p>
            <a:endParaRPr lang="pt-PT" baseline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3632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volume e a qualidade das bebidas alcoólicas, Copos x dia = </a:t>
            </a:r>
            <a:r>
              <a:rPr lang="pt-PT" sz="1200" dirty="0" smtClean="0"/>
              <a:t>7.9, sendo </a:t>
            </a: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pt-PT" sz="1200" dirty="0" smtClean="0"/>
              <a:t>Ml - 3,65 e </a:t>
            </a:r>
            <a:r>
              <a:rPr lang="pt-PT" sz="1200" dirty="0" err="1" smtClean="0"/>
              <a:t>Hm</a:t>
            </a:r>
            <a:r>
              <a:rPr lang="pt-PT" sz="1200" dirty="0" smtClean="0"/>
              <a:t>  - 9,5).</a:t>
            </a:r>
            <a:endParaRPr lang="pt-PT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envolvimento de adolescentes no consumo em idades cada vez mais precoces </a:t>
            </a:r>
            <a:r>
              <a:rPr lang="pt-PT" sz="1200" dirty="0" smtClean="0"/>
              <a:t>( 7 a 17- iniciação)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 falta de fiscalização e adequação das leis que o condicionam, 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incremento da violência, as implicações negativas do álcool na saúde  (</a:t>
            </a:r>
            <a:r>
              <a:rPr lang="pt-PT" sz="1200" dirty="0" smtClean="0"/>
              <a:t>mais de 1/3 dos internamentos no Hospital Psiquiátrico da Trindade são devido a problemas relacionados c/ </a:t>
            </a:r>
            <a:r>
              <a:rPr lang="pt-PT" sz="1200" dirty="0" err="1" smtClean="0"/>
              <a:t>Alcool</a:t>
            </a:r>
            <a:r>
              <a:rPr lang="pt-PT" sz="1200" dirty="0" smtClean="0"/>
              <a:t>. (PNDS, 2008).</a:t>
            </a:r>
          </a:p>
          <a:p>
            <a:pPr marL="441325" indent="-346075" algn="just">
              <a:buFont typeface="Wingdings" pitchFamily="2" charset="2"/>
              <a:buChar char="ü"/>
            </a:pPr>
            <a:r>
              <a:rPr lang="pt-PT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Os acidentes rodoviários, P</a:t>
            </a:r>
            <a:r>
              <a:rPr lang="pt-PT" sz="12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roblemas familiares e laborais</a:t>
            </a:r>
            <a:endParaRPr lang="pt-PT" sz="1200" dirty="0" smtClean="0"/>
          </a:p>
          <a:p>
            <a:endParaRPr lang="pt-PT" baseline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6782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7914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F386-2953-45AD-97C8-03B50827C25D}" type="slidenum">
              <a:rPr lang="pt-PT" smtClean="0"/>
              <a:pPr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998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A849-3439-4B01-9CA3-3EA053B4D132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7AE07-D27F-41D6-828C-74D7395F5899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E00C-6275-4F54-89CA-8CF6339933A5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0AD8-DFFF-4812-90B1-DFE0C8EB06A9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A4884-F3A2-4197-850B-5F6A4A28652E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1"/>
          <p:cNvSpPr>
            <a:spLocks noGrp="1"/>
          </p:cNvSpPr>
          <p:nvPr userDrawn="1">
            <p:ph type="ctrTitle"/>
          </p:nvPr>
        </p:nvSpPr>
        <p:spPr>
          <a:xfrm>
            <a:off x="0" y="1"/>
            <a:ext cx="9144000" cy="148478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pt-PT" sz="2600" b="1" dirty="0" smtClean="0"/>
              <a:t>              </a:t>
            </a:r>
            <a:br>
              <a:rPr lang="pt-PT" sz="2600" b="1" dirty="0" smtClean="0"/>
            </a:br>
            <a:r>
              <a:rPr lang="pt-PT" sz="2600" b="1" dirty="0"/>
              <a:t>	</a:t>
            </a:r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/>
              <a:t>	</a:t>
            </a:r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3600" b="1" dirty="0" smtClean="0">
                <a:solidFill>
                  <a:schemeClr val="bg1">
                    <a:lumMod val="50000"/>
                  </a:schemeClr>
                </a:solidFill>
              </a:rPr>
              <a:t>Apresentação  CCAD</a:t>
            </a:r>
            <a:br>
              <a:rPr lang="pt-PT" sz="36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t-PT" sz="3600" b="1" dirty="0" smtClean="0">
                <a:solidFill>
                  <a:schemeClr val="bg1">
                    <a:lumMod val="50000"/>
                  </a:schemeClr>
                </a:solidFill>
              </a:rPr>
              <a:t>Comissão de Coordenação de Álcool e outras Drogas</a:t>
            </a:r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pt-PT" sz="2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DA1B8-87F4-4A26-A2A5-A18FC49C8815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1E8BE-02FC-4558-B362-D0936BE76FF7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B3C7-2624-4B9F-AED3-44F6FAE6E41B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26AB-93F3-4D2F-A123-DF6152CAE0D9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670D0-71B7-427E-83F3-A6F194E7CA9F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1786C-9B32-4294-81C8-034EC358A6EB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CEFD-283E-4B92-86D1-EEA93FD80FA8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AAD60-4043-4F55-8430-A62499DA527C}" type="datetime1">
              <a:rPr lang="pt-PT" smtClean="0"/>
              <a:pPr/>
              <a:t>09-08-2016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EBE8A-3E2F-4C08-8CBF-51ECC787152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elantuna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zelantuna@gmail.com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/>
              <a:t/>
            </a:r>
            <a:br>
              <a:rPr lang="pt-PT" sz="2600" b="1" dirty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>
              <a:spcBef>
                <a:spcPts val="0"/>
              </a:spcBef>
            </a:pPr>
            <a:r>
              <a:rPr lang="pt-PT" dirty="0" smtClean="0"/>
              <a:t> </a:t>
            </a:r>
            <a:r>
              <a:rPr lang="pt-PT" sz="2800" dirty="0" smtClean="0">
                <a:solidFill>
                  <a:schemeClr val="bg2">
                    <a:lumMod val="25000"/>
                  </a:schemeClr>
                </a:solidFill>
              </a:rPr>
              <a:t>José Teixeira</a:t>
            </a:r>
          </a:p>
          <a:p>
            <a:pPr algn="r"/>
            <a:r>
              <a:rPr lang="pt-PT" sz="1800" dirty="0" err="1" smtClean="0">
                <a:hlinkClick r:id="rId3"/>
              </a:rPr>
              <a:t>zelantuna@gmail.com</a:t>
            </a:r>
            <a:r>
              <a:rPr lang="pt-PT" sz="1800" dirty="0" smtClean="0"/>
              <a:t> </a:t>
            </a:r>
            <a:endParaRPr lang="pt-PT" sz="1800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546840"/>
            <a:ext cx="9144000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Novo modelo  de </a:t>
            </a:r>
          </a:p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Abordagem conjunta  do Álcool e das </a:t>
            </a:r>
            <a:r>
              <a:rPr lang="pt-PT" sz="2800" b="1" dirty="0">
                <a:solidFill>
                  <a:schemeClr val="bg1"/>
                </a:solidFill>
              </a:rPr>
              <a:t>outras D</a:t>
            </a:r>
            <a:r>
              <a:rPr lang="pt-PT" sz="2800" b="1" dirty="0" smtClean="0">
                <a:solidFill>
                  <a:schemeClr val="bg1"/>
                </a:solidFill>
              </a:rPr>
              <a:t>rogas </a:t>
            </a:r>
            <a:endParaRPr lang="pt-PT" sz="2800" b="1" dirty="0">
              <a:solidFill>
                <a:schemeClr val="bg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876356"/>
            <a:ext cx="2376264" cy="16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4" y="1838549"/>
            <a:ext cx="3505002" cy="170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Conexão curva 11"/>
          <p:cNvCxnSpPr/>
          <p:nvPr/>
        </p:nvCxnSpPr>
        <p:spPr>
          <a:xfrm flipV="1">
            <a:off x="3203848" y="2348880"/>
            <a:ext cx="3024336" cy="108012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/>
            <a:r>
              <a:rPr lang="pt-PT" dirty="0" smtClean="0"/>
              <a:t> </a:t>
            </a:r>
            <a:endParaRPr lang="pt-PT" sz="2400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516063"/>
            <a:ext cx="914400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Institucional de Resposta</a:t>
            </a:r>
          </a:p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 </a:t>
            </a:r>
            <a:r>
              <a:rPr lang="pt-PT" sz="3000" dirty="0" smtClean="0">
                <a:solidFill>
                  <a:schemeClr val="bg1"/>
                </a:solidFill>
              </a:rPr>
              <a:t>à problemática do </a:t>
            </a:r>
            <a:r>
              <a:rPr lang="pt-PT" sz="3000" dirty="0">
                <a:solidFill>
                  <a:schemeClr val="bg1"/>
                </a:solidFill>
              </a:rPr>
              <a:t>Á</a:t>
            </a:r>
            <a:r>
              <a:rPr lang="pt-PT" sz="3000" dirty="0" smtClean="0">
                <a:solidFill>
                  <a:schemeClr val="bg1"/>
                </a:solidFill>
              </a:rPr>
              <a:t>lcool e das Drogas</a:t>
            </a:r>
            <a:endParaRPr lang="pt-PT" sz="3000" dirty="0">
              <a:solidFill>
                <a:schemeClr val="bg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5157192"/>
            <a:ext cx="9144000" cy="1015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PT" sz="3000" b="1" dirty="0" smtClean="0"/>
              <a:t> CCAD </a:t>
            </a:r>
          </a:p>
          <a:p>
            <a:pPr algn="ctr"/>
            <a:r>
              <a:rPr lang="pt-PT" sz="3000" b="1" dirty="0" smtClean="0"/>
              <a:t>Comissão de Coordenação do álcool e das outras drogas</a:t>
            </a:r>
            <a:endParaRPr lang="pt-PT" sz="3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53768"/>
            <a:ext cx="2376264" cy="16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380412"/>
            <a:ext cx="1656184" cy="116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3380"/>
            <a:ext cx="1296144" cy="91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Conexão curva 18"/>
          <p:cNvCxnSpPr/>
          <p:nvPr/>
        </p:nvCxnSpPr>
        <p:spPr>
          <a:xfrm flipV="1">
            <a:off x="1835696" y="2708920"/>
            <a:ext cx="1584176" cy="648072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curva 24"/>
          <p:cNvCxnSpPr/>
          <p:nvPr/>
        </p:nvCxnSpPr>
        <p:spPr>
          <a:xfrm>
            <a:off x="5364088" y="2564904"/>
            <a:ext cx="1512168" cy="792088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xão curva 25"/>
          <p:cNvCxnSpPr/>
          <p:nvPr/>
        </p:nvCxnSpPr>
        <p:spPr>
          <a:xfrm rot="10800000" flipV="1">
            <a:off x="5516488" y="2492897"/>
            <a:ext cx="1071736" cy="728464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curva 27"/>
          <p:cNvCxnSpPr/>
          <p:nvPr/>
        </p:nvCxnSpPr>
        <p:spPr>
          <a:xfrm>
            <a:off x="1979712" y="2708920"/>
            <a:ext cx="1440160" cy="648072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>
                <a:solidFill>
                  <a:schemeClr val="tx1"/>
                </a:solidFill>
              </a:rPr>
              <a:t>Natureza </a:t>
            </a:r>
            <a:endParaRPr lang="pt-PT" sz="3000" b="1" dirty="0" smtClean="0">
              <a:solidFill>
                <a:schemeClr val="tx1"/>
              </a:solidFill>
            </a:endParaRPr>
          </a:p>
          <a:p>
            <a:pPr algn="just"/>
            <a:r>
              <a:rPr lang="pt-PT" sz="3000" dirty="0" smtClean="0">
                <a:solidFill>
                  <a:schemeClr val="tx1"/>
                </a:solidFill>
              </a:rPr>
              <a:t>CCAD  </a:t>
            </a:r>
            <a:r>
              <a:rPr lang="pt-PT" sz="3000" dirty="0">
                <a:solidFill>
                  <a:schemeClr val="tx1"/>
                </a:solidFill>
              </a:rPr>
              <a:t>é um organismo interministerial de âmbito nacional que funciona sob a superintendência do membro do Governo responsável pela área da Saúde </a:t>
            </a:r>
            <a:r>
              <a:rPr lang="pt-PT" sz="3000" dirty="0" smtClean="0">
                <a:solidFill>
                  <a:schemeClr val="tx1"/>
                </a:solidFill>
              </a:rPr>
              <a:t>e </a:t>
            </a:r>
            <a:r>
              <a:rPr lang="pt-PT" sz="3000" dirty="0">
                <a:solidFill>
                  <a:schemeClr val="tx1"/>
                </a:solidFill>
              </a:rPr>
              <a:t>que goza de autonomia administrativa e financeira.</a:t>
            </a:r>
          </a:p>
          <a:p>
            <a:r>
              <a:rPr lang="pt-PT" sz="3000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728192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>
                <a:solidFill>
                  <a:schemeClr val="tx1"/>
                </a:solidFill>
              </a:rPr>
              <a:t>Missão</a:t>
            </a:r>
            <a:endParaRPr lang="pt-PT" sz="3000" dirty="0">
              <a:solidFill>
                <a:schemeClr val="tx1"/>
              </a:solidFill>
            </a:endParaRPr>
          </a:p>
          <a:p>
            <a:pPr marL="361950" indent="-26670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Contribuir para melhorar  a saúde e o bem-estar das pessoas graças à redução do uso nocivo das substâncias psicoativas</a:t>
            </a:r>
            <a:r>
              <a:rPr lang="pt-PT" sz="3000" dirty="0" smtClean="0"/>
              <a:t> </a:t>
            </a:r>
            <a:r>
              <a:rPr lang="pt-PT" sz="3000" dirty="0" smtClean="0">
                <a:solidFill>
                  <a:schemeClr val="tx1"/>
                </a:solidFill>
              </a:rPr>
              <a:t> lícitas e ilícitas e do fardo das doenças resultantes do uso;</a:t>
            </a:r>
          </a:p>
          <a:p>
            <a:pPr marL="361950" indent="-26670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Garantir a Coordenação </a:t>
            </a:r>
            <a:r>
              <a:rPr lang="pt-PT" sz="3000" dirty="0">
                <a:solidFill>
                  <a:schemeClr val="tx1"/>
                </a:solidFill>
              </a:rPr>
              <a:t>das </a:t>
            </a:r>
            <a:r>
              <a:rPr lang="pt-PT" sz="3000" dirty="0" smtClean="0">
                <a:solidFill>
                  <a:schemeClr val="tx1"/>
                </a:solidFill>
              </a:rPr>
              <a:t>ações </a:t>
            </a:r>
            <a:r>
              <a:rPr lang="pt-PT" sz="3000" dirty="0">
                <a:solidFill>
                  <a:schemeClr val="tx1"/>
                </a:solidFill>
              </a:rPr>
              <a:t>e a execução de políticas e estratégias definidas </a:t>
            </a:r>
            <a:r>
              <a:rPr lang="pt-PT" sz="3000" dirty="0" smtClean="0">
                <a:solidFill>
                  <a:schemeClr val="tx1"/>
                </a:solidFill>
              </a:rPr>
              <a:t>para o álcool e para as outras drogas em Cabo Verde.</a:t>
            </a:r>
            <a:endParaRPr lang="pt-PT" sz="3000" dirty="0">
              <a:solidFill>
                <a:schemeClr val="tx1"/>
              </a:solidFill>
            </a:endParaRPr>
          </a:p>
          <a:p>
            <a:pPr algn="just"/>
            <a:endParaRPr lang="pt-PT" sz="30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Atribuições</a:t>
            </a:r>
            <a:endParaRPr lang="pt-PT" sz="3000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r>
              <a:rPr lang="pt-PT" sz="3000" b="1" dirty="0" smtClean="0">
                <a:solidFill>
                  <a:schemeClr val="tx1"/>
                </a:solidFill>
              </a:rPr>
              <a:t>1. Definir </a:t>
            </a:r>
            <a:r>
              <a:rPr lang="pt-PT" sz="3000" b="1" dirty="0">
                <a:solidFill>
                  <a:schemeClr val="tx1"/>
                </a:solidFill>
              </a:rPr>
              <a:t>e propor ao Governo medidas</a:t>
            </a:r>
            <a:r>
              <a:rPr lang="pt-PT" sz="3000" dirty="0">
                <a:solidFill>
                  <a:schemeClr val="tx1"/>
                </a:solidFill>
              </a:rPr>
              <a:t> legais e estratégicas convenientes para fazer face às necessidades nacionais de </a:t>
            </a:r>
            <a:r>
              <a:rPr lang="pt-PT" sz="3000" dirty="0" smtClean="0">
                <a:solidFill>
                  <a:schemeClr val="tx1"/>
                </a:solidFill>
              </a:rPr>
              <a:t>Promoção</a:t>
            </a:r>
            <a:r>
              <a:rPr lang="pt-PT" sz="3000" dirty="0">
                <a:solidFill>
                  <a:schemeClr val="tx1"/>
                </a:solidFill>
              </a:rPr>
              <a:t>, </a:t>
            </a:r>
            <a:r>
              <a:rPr lang="pt-PT" sz="3000" dirty="0" smtClean="0">
                <a:solidFill>
                  <a:schemeClr val="tx1"/>
                </a:solidFill>
              </a:rPr>
              <a:t>Prevenção, </a:t>
            </a:r>
            <a:r>
              <a:rPr lang="pt-PT" sz="3000" dirty="0">
                <a:solidFill>
                  <a:schemeClr val="tx1"/>
                </a:solidFill>
              </a:rPr>
              <a:t>de A</a:t>
            </a:r>
            <a:r>
              <a:rPr lang="pt-PT" sz="3000" dirty="0" smtClean="0">
                <a:solidFill>
                  <a:schemeClr val="tx1"/>
                </a:solidFill>
              </a:rPr>
              <a:t>ssistência e Reinserção,  </a:t>
            </a:r>
            <a:r>
              <a:rPr lang="pt-PT" sz="3000" dirty="0">
                <a:solidFill>
                  <a:schemeClr val="tx1"/>
                </a:solidFill>
              </a:rPr>
              <a:t>para a </a:t>
            </a:r>
            <a:r>
              <a:rPr lang="pt-PT" sz="3000" dirty="0" smtClean="0">
                <a:solidFill>
                  <a:schemeClr val="tx1"/>
                </a:solidFill>
              </a:rPr>
              <a:t>redução dos </a:t>
            </a:r>
            <a:r>
              <a:rPr lang="pt-PT" sz="3000" dirty="0">
                <a:solidFill>
                  <a:schemeClr val="tx1"/>
                </a:solidFill>
              </a:rPr>
              <a:t>problemas ligados ao álcool e a outras drogas no país</a:t>
            </a:r>
            <a:r>
              <a:rPr lang="pt-PT" sz="3000" dirty="0" smtClean="0">
                <a:solidFill>
                  <a:schemeClr val="tx1"/>
                </a:solidFill>
              </a:rPr>
              <a:t>.</a:t>
            </a:r>
            <a:endParaRPr lang="pt-PT" sz="2400" dirty="0" smtClean="0"/>
          </a:p>
          <a:p>
            <a:pPr algn="just"/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Atribuições</a:t>
            </a:r>
            <a:endParaRPr lang="pt-PT" sz="3000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r>
              <a:rPr lang="pt-PT" sz="3000" b="1" dirty="0" smtClean="0">
                <a:solidFill>
                  <a:schemeClr val="tx1"/>
                </a:solidFill>
              </a:rPr>
              <a:t>2.  </a:t>
            </a:r>
            <a:r>
              <a:rPr lang="pt-PT" sz="3000" b="1" dirty="0">
                <a:solidFill>
                  <a:schemeClr val="tx1"/>
                </a:solidFill>
              </a:rPr>
              <a:t>Promover a </a:t>
            </a:r>
            <a:r>
              <a:rPr lang="pt-PT" sz="3000" b="1" dirty="0" smtClean="0">
                <a:solidFill>
                  <a:schemeClr val="tx1"/>
                </a:solidFill>
              </a:rPr>
              <a:t>Articulação Sectorial, </a:t>
            </a:r>
            <a:r>
              <a:rPr lang="pt-PT" sz="3000" b="1" dirty="0">
                <a:solidFill>
                  <a:schemeClr val="tx1"/>
                </a:solidFill>
              </a:rPr>
              <a:t>intersectorial, multissectorial </a:t>
            </a:r>
            <a:r>
              <a:rPr lang="pt-PT" sz="3000" dirty="0">
                <a:solidFill>
                  <a:schemeClr val="tx1"/>
                </a:solidFill>
              </a:rPr>
              <a:t>entre as </a:t>
            </a:r>
            <a:r>
              <a:rPr lang="pt-PT" sz="3000" dirty="0" smtClean="0">
                <a:solidFill>
                  <a:schemeClr val="tx1"/>
                </a:solidFill>
              </a:rPr>
              <a:t>instituições e os organismos, Estatais</a:t>
            </a:r>
            <a:r>
              <a:rPr lang="pt-PT" sz="3000" dirty="0">
                <a:solidFill>
                  <a:schemeClr val="tx1"/>
                </a:solidFill>
              </a:rPr>
              <a:t>, do setor privado e da sociedade civil e estabelecer protocolos de cooperação com organismos nacionais e internacionais, de modo a garantir a definição e a coordenação da implementação de estratégia eficazes e adaptadas às necessidades de respostas ao álcool e a outras </a:t>
            </a:r>
            <a:r>
              <a:rPr lang="pt-PT" sz="3000" dirty="0" smtClean="0">
                <a:solidFill>
                  <a:schemeClr val="tx1"/>
                </a:solidFill>
              </a:rPr>
              <a:t>drogas</a:t>
            </a:r>
            <a:r>
              <a:rPr lang="pt-PT" dirty="0" smtClean="0">
                <a:solidFill>
                  <a:schemeClr val="tx1"/>
                </a:solidFill>
              </a:rPr>
              <a:t>  no país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 lnSpcReduction="10000"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Atribuições</a:t>
            </a:r>
            <a:endParaRPr lang="pt-PT" sz="3000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r>
              <a:rPr lang="pt-PT" sz="3000" b="1" dirty="0" smtClean="0">
                <a:solidFill>
                  <a:schemeClr val="tx1"/>
                </a:solidFill>
              </a:rPr>
              <a:t>3. Coordenar </a:t>
            </a:r>
            <a:r>
              <a:rPr lang="pt-PT" sz="3000" b="1" dirty="0">
                <a:solidFill>
                  <a:schemeClr val="tx1"/>
                </a:solidFill>
              </a:rPr>
              <a:t>a implementação de programas de educação e de promoção, de prevenção, de capacitação e de assistência terapêutica e reabilitação,</a:t>
            </a:r>
            <a:r>
              <a:rPr lang="pt-PT" sz="3000" dirty="0">
                <a:solidFill>
                  <a:schemeClr val="tx1"/>
                </a:solidFill>
              </a:rPr>
              <a:t> para dar corpo às orientações e às medidas políticas orientadas para a problemática do álcool, das outras drogas e das toxicodependências, inclusive abordagens de intervenção de âmbitos preventivo e de reabilitação adequadas aos deferentes </a:t>
            </a:r>
            <a:r>
              <a:rPr lang="pt-PT" sz="3000" dirty="0" smtClean="0">
                <a:solidFill>
                  <a:schemeClr val="tx1"/>
                </a:solidFill>
              </a:rPr>
              <a:t>segmentos </a:t>
            </a:r>
            <a:r>
              <a:rPr lang="pt-PT" sz="3000" dirty="0">
                <a:solidFill>
                  <a:schemeClr val="tx1"/>
                </a:solidFill>
              </a:rPr>
              <a:t>populacionais </a:t>
            </a:r>
            <a:r>
              <a:rPr lang="pt-PT" sz="3000" dirty="0" smtClean="0">
                <a:solidFill>
                  <a:schemeClr val="tx1"/>
                </a:solidFill>
              </a:rPr>
              <a:t>em ambientes específicos,</a:t>
            </a:r>
            <a:endParaRPr lang="pt-PT" sz="3000" dirty="0">
              <a:solidFill>
                <a:schemeClr val="tx1"/>
              </a:solidFill>
            </a:endParaRPr>
          </a:p>
          <a:p>
            <a:pPr algn="just"/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165618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Atribuições</a:t>
            </a:r>
            <a:endParaRPr lang="pt-PT" sz="3000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r>
              <a:rPr lang="pt-PT" sz="3000" b="1" dirty="0" smtClean="0">
                <a:solidFill>
                  <a:schemeClr val="tx1"/>
                </a:solidFill>
              </a:rPr>
              <a:t>4.</a:t>
            </a:r>
            <a:r>
              <a:rPr lang="pt-PT" sz="3000" dirty="0" smtClean="0">
                <a:solidFill>
                  <a:schemeClr val="tx1"/>
                </a:solidFill>
              </a:rPr>
              <a:t> </a:t>
            </a:r>
            <a:r>
              <a:rPr lang="pt-PT" sz="3000" dirty="0">
                <a:solidFill>
                  <a:schemeClr val="tx1"/>
                </a:solidFill>
              </a:rPr>
              <a:t>  </a:t>
            </a:r>
            <a:r>
              <a:rPr lang="pt-PT" sz="3000" b="1" dirty="0">
                <a:solidFill>
                  <a:schemeClr val="tx1"/>
                </a:solidFill>
              </a:rPr>
              <a:t>Reforçar as capacidades de resposta institucional e comunitária em toda a rede operacional </a:t>
            </a:r>
            <a:r>
              <a:rPr lang="pt-PT" sz="3000" dirty="0">
                <a:solidFill>
                  <a:schemeClr val="tx1"/>
                </a:solidFill>
              </a:rPr>
              <a:t>de deteção precoce, de cuidado e de reinserção, designadamente, centros de </a:t>
            </a:r>
            <a:r>
              <a:rPr lang="pt-PT" sz="3000" dirty="0" smtClean="0">
                <a:solidFill>
                  <a:schemeClr val="tx1"/>
                </a:solidFill>
              </a:rPr>
              <a:t>emergência </a:t>
            </a:r>
            <a:r>
              <a:rPr lang="pt-PT" sz="3000" dirty="0">
                <a:solidFill>
                  <a:schemeClr val="tx1"/>
                </a:solidFill>
              </a:rPr>
              <a:t>de curta permanência ou centros de dia, comunidades terapêuticas e inclusive as famílias, </a:t>
            </a:r>
            <a:r>
              <a:rPr lang="pt-PT" sz="3000" dirty="0" err="1" smtClean="0">
                <a:solidFill>
                  <a:schemeClr val="tx1"/>
                </a:solidFill>
              </a:rPr>
              <a:t>etc</a:t>
            </a:r>
            <a:r>
              <a:rPr lang="pt-PT" sz="3000" dirty="0" smtClean="0">
                <a:solidFill>
                  <a:schemeClr val="tx1"/>
                </a:solidFill>
              </a:rPr>
              <a:t>; assim como para a padronização </a:t>
            </a:r>
            <a:r>
              <a:rPr lang="pt-PT" sz="3000" dirty="0">
                <a:solidFill>
                  <a:schemeClr val="tx1"/>
                </a:solidFill>
              </a:rPr>
              <a:t>dos procedimentos e </a:t>
            </a:r>
            <a:r>
              <a:rPr lang="pt-PT" sz="3000" dirty="0" smtClean="0">
                <a:solidFill>
                  <a:schemeClr val="tx1"/>
                </a:solidFill>
              </a:rPr>
              <a:t>dos protocolos </a:t>
            </a:r>
            <a:r>
              <a:rPr lang="pt-PT" sz="3000" dirty="0">
                <a:solidFill>
                  <a:schemeClr val="tx1"/>
                </a:solidFill>
              </a:rPr>
              <a:t>de intervenção nas diferentes vertentes de </a:t>
            </a:r>
            <a:r>
              <a:rPr lang="pt-PT" sz="3000" dirty="0" smtClean="0">
                <a:solidFill>
                  <a:schemeClr val="tx1"/>
                </a:solidFill>
              </a:rPr>
              <a:t>atuação institucionalizadas.</a:t>
            </a:r>
            <a:endParaRPr lang="pt-PT" sz="3000" dirty="0">
              <a:solidFill>
                <a:schemeClr val="tx1"/>
              </a:solidFill>
            </a:endParaRPr>
          </a:p>
          <a:p>
            <a:pPr algn="just"/>
            <a:endParaRPr lang="pt-PT" sz="30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Atribuições</a:t>
            </a:r>
            <a:endParaRPr lang="pt-PT" sz="3000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r>
              <a:rPr lang="pt-PT" sz="3000" b="1" dirty="0" smtClean="0">
                <a:solidFill>
                  <a:schemeClr val="tx1"/>
                </a:solidFill>
              </a:rPr>
              <a:t>5.</a:t>
            </a:r>
            <a:r>
              <a:rPr lang="pt-PT" sz="3000" dirty="0" smtClean="0">
                <a:solidFill>
                  <a:schemeClr val="tx1"/>
                </a:solidFill>
              </a:rPr>
              <a:t> </a:t>
            </a:r>
            <a:r>
              <a:rPr lang="pt-PT" sz="3000" dirty="0"/>
              <a:t>  </a:t>
            </a:r>
            <a:r>
              <a:rPr lang="pt-PT" sz="3000" b="1" dirty="0">
                <a:solidFill>
                  <a:schemeClr val="tx1"/>
                </a:solidFill>
              </a:rPr>
              <a:t>Criar mecanismos de registo de dados e de informações relevantes, de forma a facilitar a tomada de decisão informada</a:t>
            </a:r>
            <a:r>
              <a:rPr lang="pt-PT" sz="3000" dirty="0">
                <a:solidFill>
                  <a:schemeClr val="tx1"/>
                </a:solidFill>
              </a:rPr>
              <a:t> sobre a problemática do álcool e das outras </a:t>
            </a:r>
            <a:r>
              <a:rPr lang="pt-PT" sz="3000" dirty="0" smtClean="0">
                <a:solidFill>
                  <a:schemeClr val="tx1"/>
                </a:solidFill>
              </a:rPr>
              <a:t>drogas, </a:t>
            </a:r>
            <a:r>
              <a:rPr lang="pt-PT" sz="3000" dirty="0">
                <a:solidFill>
                  <a:schemeClr val="tx1"/>
                </a:solidFill>
              </a:rPr>
              <a:t>assim como </a:t>
            </a:r>
            <a:r>
              <a:rPr lang="pt-PT" sz="3000" dirty="0" smtClean="0">
                <a:solidFill>
                  <a:schemeClr val="tx1"/>
                </a:solidFill>
              </a:rPr>
              <a:t>fomentar estudos </a:t>
            </a:r>
            <a:r>
              <a:rPr lang="pt-PT" sz="3000" dirty="0">
                <a:solidFill>
                  <a:schemeClr val="tx1"/>
                </a:solidFill>
              </a:rPr>
              <a:t>e pesquisas científicas </a:t>
            </a:r>
            <a:r>
              <a:rPr lang="pt-PT" sz="3000" dirty="0" smtClean="0">
                <a:solidFill>
                  <a:schemeClr val="tx1"/>
                </a:solidFill>
              </a:rPr>
              <a:t>de modo a facilitar </a:t>
            </a:r>
            <a:r>
              <a:rPr lang="pt-PT" sz="3000" dirty="0">
                <a:solidFill>
                  <a:schemeClr val="tx1"/>
                </a:solidFill>
              </a:rPr>
              <a:t>o acesso à informação sobre a problemática, para a ampla reflexão, maior sensibilização e a inovação dos métodos e programas de </a:t>
            </a:r>
            <a:r>
              <a:rPr lang="pt-PT" sz="3000" dirty="0" smtClean="0">
                <a:solidFill>
                  <a:schemeClr val="tx1"/>
                </a:solidFill>
              </a:rPr>
              <a:t>atenção e de cuidado.</a:t>
            </a:r>
            <a:endParaRPr lang="pt-PT" sz="3000" dirty="0"/>
          </a:p>
          <a:p>
            <a:pPr algn="just"/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lvl="0"/>
            <a:endParaRPr lang="pt-PT" sz="2400" b="1" dirty="0" smtClean="0"/>
          </a:p>
          <a:p>
            <a:r>
              <a:rPr lang="pt-PT" sz="3000" b="1" dirty="0" smtClean="0">
                <a:solidFill>
                  <a:schemeClr val="tx1"/>
                </a:solidFill>
              </a:rPr>
              <a:t>São Órgãos do CCAD</a:t>
            </a:r>
            <a:endParaRPr lang="pt-PT" sz="3000" b="1" dirty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>
                <a:solidFill>
                  <a:schemeClr val="tx1"/>
                </a:solidFill>
              </a:rPr>
              <a:t> </a:t>
            </a:r>
            <a:endParaRPr lang="pt-PT" sz="3000" b="1" dirty="0" smtClean="0">
              <a:solidFill>
                <a:schemeClr val="tx1"/>
              </a:solidFill>
            </a:endParaRPr>
          </a:p>
          <a:p>
            <a:pPr marL="536575" lvl="0" indent="-363538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O </a:t>
            </a:r>
            <a:r>
              <a:rPr lang="pt-PT" sz="3000" dirty="0">
                <a:solidFill>
                  <a:schemeClr val="tx1"/>
                </a:solidFill>
              </a:rPr>
              <a:t>Secretariado </a:t>
            </a:r>
            <a:r>
              <a:rPr lang="pt-PT" sz="3000" dirty="0" smtClean="0">
                <a:solidFill>
                  <a:schemeClr val="tx1"/>
                </a:solidFill>
              </a:rPr>
              <a:t>Permanente (Executivo);</a:t>
            </a:r>
            <a:endParaRPr lang="pt-PT" sz="3000" dirty="0">
              <a:solidFill>
                <a:schemeClr val="tx1"/>
              </a:solidFill>
            </a:endParaRPr>
          </a:p>
          <a:p>
            <a:pPr marL="536575" lvl="0" indent="-363538" algn="just"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O Conselho </a:t>
            </a:r>
            <a:r>
              <a:rPr lang="pt-PT" sz="3000" dirty="0" smtClean="0">
                <a:solidFill>
                  <a:schemeClr val="tx1"/>
                </a:solidFill>
              </a:rPr>
              <a:t>Interministerial (deliberativo);</a:t>
            </a:r>
            <a:endParaRPr lang="pt-PT" sz="3000" dirty="0">
              <a:solidFill>
                <a:schemeClr val="tx1"/>
              </a:solidFill>
            </a:endParaRPr>
          </a:p>
          <a:p>
            <a:pPr marL="536575" lvl="0" indent="-363538" algn="just"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O Conselho </a:t>
            </a:r>
            <a:r>
              <a:rPr lang="pt-PT" sz="3000" dirty="0" smtClean="0">
                <a:solidFill>
                  <a:schemeClr val="tx1"/>
                </a:solidFill>
              </a:rPr>
              <a:t>Nacional (consultivo).</a:t>
            </a:r>
            <a:endParaRPr lang="pt-PT" sz="3000" dirty="0">
              <a:solidFill>
                <a:schemeClr val="tx1"/>
              </a:solidFill>
            </a:endParaRPr>
          </a:p>
          <a:p>
            <a:pPr algn="just"/>
            <a:endParaRPr lang="pt-PT" sz="2400" dirty="0" smtClean="0"/>
          </a:p>
          <a:p>
            <a:pPr algn="just"/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Autofit/>
          </a:bodyPr>
          <a:lstStyle/>
          <a:p>
            <a:r>
              <a:rPr lang="pt-PT" sz="3000" b="1" dirty="0" smtClean="0">
                <a:solidFill>
                  <a:schemeClr val="tx1"/>
                </a:solidFill>
              </a:rPr>
              <a:t>São Serviços de base territorial da CCAD</a:t>
            </a:r>
            <a:r>
              <a:rPr lang="pt-PT" sz="3000" dirty="0" smtClean="0">
                <a:solidFill>
                  <a:schemeClr val="tx1"/>
                </a:solidFill>
              </a:rPr>
              <a:t>: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Delegacias de Saúde;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Regiões Sanitárias;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Espaços de Respostas Integradas às Dependências;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Unidades Livre de Drogas e Espaços de Apoio Psicossocial;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Comunidades Terapêuticas;</a:t>
            </a:r>
          </a:p>
          <a:p>
            <a:pPr marL="536575" lvl="0" indent="-363538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Núcleos Concelhios de Prevenção.</a:t>
            </a:r>
          </a:p>
          <a:p>
            <a:pPr marL="536575" lvl="0" indent="-363538" algn="just">
              <a:spcBef>
                <a:spcPts val="0"/>
              </a:spcBef>
            </a:pPr>
            <a:r>
              <a:rPr lang="pt-PT" sz="3000" b="1" dirty="0" smtClean="0">
                <a:solidFill>
                  <a:schemeClr val="tx1"/>
                </a:solidFill>
              </a:rPr>
              <a:t>Parceria com outras estruturas municipais e da sociedade civil (protocoladas)</a:t>
            </a:r>
            <a:endParaRPr lang="pt-PT" sz="3000" b="1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19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/>
              <a:t/>
            </a:r>
            <a:br>
              <a:rPr lang="pt-PT" sz="2600" b="1" dirty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20888"/>
            <a:ext cx="9144000" cy="5013176"/>
          </a:xfrm>
        </p:spPr>
        <p:txBody>
          <a:bodyPr>
            <a:normAutofit/>
          </a:bodyPr>
          <a:lstStyle/>
          <a:p>
            <a:pPr marL="361950" indent="-361950" algn="l">
              <a:buFont typeface="Arial" pitchFamily="34" charset="0"/>
              <a:buChar char="•"/>
            </a:pPr>
            <a:endParaRPr lang="pt-PT" sz="2400" dirty="0" smtClean="0">
              <a:solidFill>
                <a:schemeClr val="tx1"/>
              </a:solidFill>
            </a:endParaRPr>
          </a:p>
          <a:p>
            <a:pPr marL="361950" indent="-361950" algn="l">
              <a:buFont typeface="Arial" pitchFamily="34" charset="0"/>
              <a:buChar char="•"/>
            </a:pPr>
            <a:endParaRPr lang="pt-PT" sz="2400" dirty="0">
              <a:solidFill>
                <a:schemeClr val="tx1"/>
              </a:solidFill>
            </a:endParaRPr>
          </a:p>
          <a:p>
            <a:pPr marL="361950" indent="-36195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Nova orientação -  Política Pública do álcool e das outras drogas,</a:t>
            </a:r>
          </a:p>
          <a:p>
            <a:pPr marL="361950" indent="-36195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Preocupações e Constatações - contexto atual</a:t>
            </a:r>
          </a:p>
          <a:p>
            <a:pPr marL="361950" indent="-36195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Estrutura Institucional de Resposta à problemática do AD</a:t>
            </a:r>
            <a:endParaRPr lang="pt-PT" sz="3800" dirty="0" smtClean="0">
              <a:solidFill>
                <a:schemeClr val="tx1"/>
              </a:solidFill>
            </a:endParaRPr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844824"/>
            <a:ext cx="9144000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Novo modelo  de </a:t>
            </a:r>
          </a:p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Abordagem conjunta  do Álcool e das outras Drogas </a:t>
            </a:r>
            <a:endParaRPr lang="pt-PT" sz="2800" b="1" dirty="0">
              <a:solidFill>
                <a:schemeClr val="bg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Autofit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457200" lvl="0" indent="-457200" algn="just">
              <a:spcAft>
                <a:spcPts val="800"/>
              </a:spcAft>
              <a:buFont typeface="+mj-lt"/>
              <a:buAutoNum type="arabicPeriod"/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Apoiar o Membro do Governo responsável pela área da Saúde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 na definição de Estratégias de enfrentamento ao uso de Droga e das  Toxicodependências, assim como aos problemas Ligados ao Álcool;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Autofit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457200" lvl="0" indent="-457200" algn="just">
              <a:spcAft>
                <a:spcPts val="8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2. Emitir parecer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sobre quaisquer assuntos ligados às Drogas e Toxicodependências e assuntos ligados ao álcool e suas implicações que lhe forem submetidos Membro do Governo responsável pela área da Saúde;</a:t>
            </a:r>
          </a:p>
          <a:p>
            <a:pPr marL="457200" indent="-457200" algn="just">
              <a:spcAft>
                <a:spcPts val="8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3. Orientar as ações dos órgãos e serviços da CCAD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  <a:endParaRPr lang="pt-PT" sz="3000" dirty="0" smtClean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4968552"/>
          </a:xfrm>
        </p:spPr>
        <p:txBody>
          <a:bodyPr>
            <a:normAutofit fontScale="92500" lnSpcReduction="10000"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361950" lvl="0" indent="-361950" algn="just">
              <a:spcAft>
                <a:spcPts val="8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4. Elaborar e apresentar o relatório anual da execução dos Planos Estratégicos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 de Combate aos PLA e das outras Droga e as Toxicodependências,</a:t>
            </a:r>
          </a:p>
          <a:p>
            <a:pPr marL="361950" lvl="0" indent="-361950" algn="just">
              <a:spcAft>
                <a:spcPts val="8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5. Submeter ao Membro do Governo responsável pela área da Saúde  iniciativas ou projetos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concretos de execução da Estratégia de Combate aos PLA e das outras Droga e as Toxicodependências,</a:t>
            </a:r>
          </a:p>
          <a:p>
            <a:pPr marL="361950" lvl="0" indent="-361950" algn="just">
              <a:spcAft>
                <a:spcPts val="8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6. Elaborar e assegurar a execução dos planos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de atividade os orçamentos anuais;</a:t>
            </a: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3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60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800"/>
              </a:spcAft>
              <a:buFont typeface="+mj-lt"/>
              <a:buAutoNum type="arabicPeriod"/>
            </a:pPr>
            <a:endParaRPr lang="pt-PT" sz="60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4824536"/>
          </a:xfrm>
        </p:spPr>
        <p:txBody>
          <a:bodyPr>
            <a:noAutofit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361950" lvl="0" indent="-361950" algn="just">
              <a:spcAft>
                <a:spcPts val="6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7. Coordenar a elaboração das propostas dos principais instrumentos programáticos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em matéria da droga, dependência de Substâncias Psicoativas e o uso nocivo do álcool, em particular a Estratégia Nacional de Luta contra a Droga e as Toxicodependências e o Plano para a Redução dos Problemas Ligados ao Álcool; 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4824536"/>
          </a:xfrm>
        </p:spPr>
        <p:txBody>
          <a:bodyPr>
            <a:noAutofit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361950" lvl="0" indent="-361950" algn="just">
              <a:spcAft>
                <a:spcPts val="6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8. Promover a articulação e a cooperação com departamentos oficiais ou entidades privadas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com possibilidades de atuação nos domínios da prevenção, tratamento, redução de riscos e danos, reinserção social e dependências;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229200"/>
          </a:xfrm>
        </p:spPr>
        <p:txBody>
          <a:bodyPr>
            <a:normAutofit/>
          </a:bodyPr>
          <a:lstStyle/>
          <a:p>
            <a:pPr marL="514350" indent="-514350"/>
            <a:r>
              <a:rPr lang="pt-PT" sz="3000" dirty="0" smtClean="0">
                <a:solidFill>
                  <a:schemeClr val="tx1"/>
                </a:solidFill>
              </a:rPr>
              <a:t>SECRETARIADO PERMANENTE</a:t>
            </a:r>
          </a:p>
          <a:p>
            <a:pPr marL="514350" indent="-514350"/>
            <a:r>
              <a:rPr lang="pt-PT" sz="3000" b="1" dirty="0" smtClean="0">
                <a:solidFill>
                  <a:schemeClr val="tx1"/>
                </a:solidFill>
              </a:rPr>
              <a:t>Competências </a:t>
            </a:r>
          </a:p>
          <a:p>
            <a:pPr marL="361950" lvl="0" indent="-361950" algn="just">
              <a:spcAft>
                <a:spcPts val="600"/>
              </a:spcAft>
            </a:pP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9. Preparar estudos de fundamentação estratégica e de definição de políticas para a elaboração do Programa </a:t>
            </a:r>
            <a:r>
              <a:rPr lang="pt-PT" sz="3000" dirty="0" smtClean="0">
                <a:solidFill>
                  <a:schemeClr val="bg2">
                    <a:lumMod val="25000"/>
                  </a:schemeClr>
                </a:solidFill>
              </a:rPr>
              <a:t>Nacional Integrado de Combate às Drogas e do Plano Estratégico Multissectorial de Combate aos Problemas Ligados ao Álcool, e os respetivos planos de ação</a:t>
            </a:r>
            <a:r>
              <a:rPr lang="pt-PT" sz="30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361950" lvl="0" indent="-361950" algn="just">
              <a:spcAft>
                <a:spcPts val="600"/>
              </a:spcAft>
            </a:pPr>
            <a:endParaRPr lang="pt-PT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1950" lvl="0" indent="-361950" algn="just">
              <a:spcAft>
                <a:spcPts val="600"/>
              </a:spcAft>
              <a:buFont typeface="+mj-lt"/>
              <a:buAutoNum type="arabicPeriod"/>
            </a:pPr>
            <a:endParaRPr lang="pt-PT" sz="2400" b="1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20888"/>
            <a:ext cx="9468544" cy="5013176"/>
          </a:xfrm>
        </p:spPr>
        <p:txBody>
          <a:bodyPr>
            <a:normAutofit/>
          </a:bodyPr>
          <a:lstStyle/>
          <a:p>
            <a:endParaRPr lang="pt-PT" sz="2800" b="1" dirty="0" smtClean="0">
              <a:solidFill>
                <a:schemeClr val="tx1"/>
              </a:solidFill>
            </a:endParaRPr>
          </a:p>
          <a:p>
            <a:pPr algn="l"/>
            <a:endParaRPr lang="pt-PT" sz="2400" dirty="0" smtClean="0"/>
          </a:p>
          <a:p>
            <a:pPr lvl="0" algn="l"/>
            <a:endParaRPr lang="pt-PT" sz="2400" dirty="0" smtClean="0"/>
          </a:p>
          <a:p>
            <a:pPr lvl="0" algn="l"/>
            <a:endParaRPr lang="pt-PT" sz="2400" dirty="0" smtClean="0"/>
          </a:p>
          <a:p>
            <a:pPr lvl="0" algn="l"/>
            <a:endParaRPr lang="pt-PT" sz="2400" dirty="0"/>
          </a:p>
          <a:p>
            <a:pPr lvl="0" algn="l"/>
            <a:endParaRPr lang="pt-PT" sz="2400" dirty="0" smtClean="0"/>
          </a:p>
          <a:p>
            <a:pPr lvl="0" algn="l"/>
            <a:r>
              <a:rPr lang="pt-PT" sz="2400" dirty="0" smtClean="0"/>
              <a:t>;;</a:t>
            </a:r>
          </a:p>
          <a:p>
            <a:pPr lvl="0" algn="l"/>
            <a:endParaRPr lang="pt-PT" sz="2400" dirty="0" smtClean="0"/>
          </a:p>
          <a:p>
            <a:pPr algn="just"/>
            <a:endParaRPr lang="pt-PT" sz="24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0" y="1685582"/>
          <a:ext cx="9144000" cy="5055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8024"/>
                <a:gridCol w="4355976"/>
              </a:tblGrid>
              <a:tr h="1398186">
                <a:tc gridSpan="2">
                  <a:txBody>
                    <a:bodyPr/>
                    <a:lstStyle/>
                    <a:p>
                      <a:pPr algn="ctr"/>
                      <a:r>
                        <a:rPr lang="pt-PT" sz="3000" b="0" dirty="0" smtClean="0">
                          <a:solidFill>
                            <a:schemeClr val="tx1"/>
                          </a:solidFill>
                        </a:rPr>
                        <a:t>CONSELHO INTERMINISTERIAL</a:t>
                      </a:r>
                    </a:p>
                    <a:p>
                      <a:pPr algn="ctr"/>
                      <a:r>
                        <a:rPr lang="pt-PT" sz="3000" b="1" dirty="0" smtClean="0">
                          <a:solidFill>
                            <a:schemeClr val="tx1"/>
                          </a:solidFill>
                        </a:rPr>
                        <a:t>Composição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9818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Saúde e Segurança Social;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68288" marR="0" indent="-2682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Relações Exteriores e da Defesa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355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Justiça e Trabalho;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Economia e Emprego;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9818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Educação, Família e Inclusão Social;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Agricultura e</a:t>
                      </a:r>
                      <a:r>
                        <a:rPr lang="pt-PT" sz="3000" baseline="0" dirty="0" smtClean="0"/>
                        <a:t> </a:t>
                      </a:r>
                      <a:r>
                        <a:rPr lang="pt-PT" sz="3000" dirty="0" smtClean="0"/>
                        <a:t>Ambiente;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35555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pt-PT" sz="3000" dirty="0" smtClean="0"/>
                        <a:t>Desporto;</a:t>
                      </a:r>
                      <a:endParaRPr lang="pt-PT" sz="3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pt-PT" sz="3000" dirty="0" smtClean="0"/>
                        <a:t>Finanças </a:t>
                      </a:r>
                      <a:endParaRPr lang="pt-PT" sz="3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355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pt-PT" sz="3000" dirty="0" smtClean="0"/>
                        <a:t>Administração Interna;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pt-PT" sz="3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701972"/>
            <a:ext cx="9144000" cy="5013176"/>
          </a:xfrm>
        </p:spPr>
        <p:txBody>
          <a:bodyPr>
            <a:normAutofit/>
          </a:bodyPr>
          <a:lstStyle/>
          <a:p>
            <a:r>
              <a:rPr lang="pt-PT" sz="2800" dirty="0" smtClean="0">
                <a:solidFill>
                  <a:schemeClr val="tx1"/>
                </a:solidFill>
              </a:rPr>
              <a:t>CONSELHO INTERMINISTERIAL</a:t>
            </a:r>
          </a:p>
          <a:p>
            <a:r>
              <a:rPr lang="pt-PT" sz="2800" b="1" dirty="0" smtClean="0">
                <a:solidFill>
                  <a:schemeClr val="tx1"/>
                </a:solidFill>
              </a:rPr>
              <a:t>Funcionamento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PT" sz="3000" dirty="0" smtClean="0">
                <a:solidFill>
                  <a:schemeClr val="tx1"/>
                </a:solidFill>
              </a:rPr>
              <a:t>O Conselho Interministerial reúne-se ordinariamente duas vezes por ano e extraordinariamente sempre que convocado pelo Ministro da Saúde e Segurança Social ou requerido pela maioria dos seus membros.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PT" sz="3000" dirty="0" smtClean="0">
                <a:solidFill>
                  <a:schemeClr val="tx1"/>
                </a:solidFill>
              </a:rPr>
              <a:t>O Conselho Interministerial só pode funcionar com a presença da maioria dos seus membros.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pt-PT" sz="3000" dirty="0" smtClean="0">
                <a:solidFill>
                  <a:schemeClr val="tx1"/>
                </a:solidFill>
              </a:rPr>
              <a:t>As deliberações são tomadas por maioria dos membros presentes.</a:t>
            </a:r>
          </a:p>
          <a:p>
            <a:pPr lvl="0" algn="l"/>
            <a:endParaRPr lang="pt-PT" sz="3000" dirty="0" smtClean="0"/>
          </a:p>
          <a:p>
            <a:pPr lvl="0" algn="l"/>
            <a:endParaRPr lang="pt-PT" sz="2400" dirty="0" smtClean="0"/>
          </a:p>
          <a:p>
            <a:pPr algn="just"/>
            <a:endParaRPr lang="pt-PT" sz="24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701972"/>
            <a:ext cx="9144000" cy="5013176"/>
          </a:xfrm>
        </p:spPr>
        <p:txBody>
          <a:bodyPr>
            <a:normAutofit/>
          </a:bodyPr>
          <a:lstStyle/>
          <a:p>
            <a:r>
              <a:rPr lang="pt-PT" sz="2800" dirty="0" smtClean="0">
                <a:solidFill>
                  <a:schemeClr val="tx1"/>
                </a:solidFill>
              </a:rPr>
              <a:t>CONSELHO INTERMINISTERIAL</a:t>
            </a:r>
            <a:endParaRPr lang="pt-PT" sz="2800" b="1" dirty="0" smtClean="0">
              <a:solidFill>
                <a:schemeClr val="tx1"/>
              </a:solidFill>
            </a:endParaRPr>
          </a:p>
          <a:p>
            <a:pPr lvl="0"/>
            <a:r>
              <a:rPr lang="pt-PT" sz="3000" b="1" dirty="0" smtClean="0">
                <a:solidFill>
                  <a:schemeClr val="tx1"/>
                </a:solidFill>
              </a:rPr>
              <a:t>Funcionamento</a:t>
            </a:r>
            <a:endParaRPr lang="pt-PT" sz="3000" dirty="0" smtClean="0">
              <a:solidFill>
                <a:schemeClr val="tx1"/>
              </a:solidFill>
            </a:endParaRPr>
          </a:p>
          <a:p>
            <a:pPr lvl="0" algn="l"/>
            <a:r>
              <a:rPr lang="pt-PT" sz="3000" dirty="0" smtClean="0">
                <a:solidFill>
                  <a:schemeClr val="tx1"/>
                </a:solidFill>
              </a:rPr>
              <a:t>No âmbito do Conselho Interministerial, são criadas </a:t>
            </a:r>
            <a:r>
              <a:rPr lang="pt-PT" sz="3000" b="1" dirty="0" smtClean="0">
                <a:solidFill>
                  <a:schemeClr val="tx1"/>
                </a:solidFill>
              </a:rPr>
              <a:t>comissões técnicas tendo em vista a implementação, </a:t>
            </a:r>
            <a:r>
              <a:rPr lang="pt-PT" sz="3000" dirty="0" smtClean="0">
                <a:solidFill>
                  <a:schemeClr val="tx1"/>
                </a:solidFill>
              </a:rPr>
              <a:t>o acompanhamento, a dinamização e avaliação do desenvolvimento, quer da Estratégia, quer do Plano Nacional.</a:t>
            </a:r>
            <a:endParaRPr lang="pt-PT" sz="3000" dirty="0" smtClean="0"/>
          </a:p>
          <a:p>
            <a:pPr lvl="0" algn="l"/>
            <a:r>
              <a:rPr lang="pt-PT" sz="3000" dirty="0" smtClean="0"/>
              <a:t>;;</a:t>
            </a:r>
          </a:p>
          <a:p>
            <a:pPr lvl="0" algn="l"/>
            <a:endParaRPr lang="pt-PT" sz="2400" dirty="0" smtClean="0"/>
          </a:p>
          <a:p>
            <a:pPr algn="just"/>
            <a:endParaRPr lang="pt-PT" sz="24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468544" cy="5013176"/>
          </a:xfrm>
        </p:spPr>
        <p:txBody>
          <a:bodyPr>
            <a:normAutofit/>
          </a:bodyPr>
          <a:lstStyle/>
          <a:p>
            <a:r>
              <a:rPr lang="pt-PT" sz="3000" b="0" dirty="0" smtClean="0">
                <a:solidFill>
                  <a:schemeClr val="tx1"/>
                </a:solidFill>
              </a:rPr>
              <a:t>CONSELHO NACIONAL</a:t>
            </a:r>
          </a:p>
          <a:p>
            <a:r>
              <a:rPr lang="pt-PT" sz="3000" b="1" dirty="0" smtClean="0">
                <a:solidFill>
                  <a:schemeClr val="tx1"/>
                </a:solidFill>
              </a:rPr>
              <a:t>Composição 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Conselho Superior da Magistratura Judicial; 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Procuradoria-Geral da República; 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Comissão Nacional de Direitos Humanos e Cidadania;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Associação dos Municípios de Cabo-Verde; 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Plataforma das </a:t>
            </a:r>
            <a:r>
              <a:rPr lang="pt-PT" sz="3000" dirty="0" smtClean="0">
                <a:solidFill>
                  <a:schemeClr val="tx1"/>
                </a:solidFill>
              </a:rPr>
              <a:t>ONG; </a:t>
            </a:r>
            <a:endParaRPr lang="pt-PT" sz="3000" dirty="0">
              <a:solidFill>
                <a:schemeClr val="tx1"/>
              </a:solidFill>
            </a:endParaRP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>
                <a:solidFill>
                  <a:schemeClr val="tx1"/>
                </a:solidFill>
              </a:rPr>
              <a:t>Reitores das Universidades cabo-verdianas; 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29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1714488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Autofit/>
          </a:bodyPr>
          <a:lstStyle/>
          <a:p>
            <a:pPr lvl="0" algn="l"/>
            <a:endParaRPr lang="pt-PT" sz="3000" b="1" dirty="0" smtClean="0">
              <a:solidFill>
                <a:schemeClr val="tx1"/>
              </a:solidFill>
            </a:endParaRPr>
          </a:p>
          <a:p>
            <a:pPr lvl="0" algn="l"/>
            <a:r>
              <a:rPr lang="pt-PT" sz="3000" b="1" dirty="0" smtClean="0">
                <a:solidFill>
                  <a:schemeClr val="tx1"/>
                </a:solidFill>
              </a:rPr>
              <a:t>Mudança substantiva de política pública em relação ao álcool e as Drogas em Cabo Verde</a:t>
            </a:r>
          </a:p>
          <a:p>
            <a:pPr lvl="0" algn="l"/>
            <a:endParaRPr lang="pt-PT" sz="3000" b="1" dirty="0" smtClean="0">
              <a:solidFill>
                <a:schemeClr val="tx1"/>
              </a:solidFill>
            </a:endParaRPr>
          </a:p>
          <a:p>
            <a:pPr marL="514350" lvl="0" indent="-514350" algn="l">
              <a:buFont typeface="Wingdings" pitchFamily="2" charset="2"/>
              <a:buChar char="ü"/>
            </a:pPr>
            <a:r>
              <a:rPr lang="pt-PT" sz="3000" b="1" dirty="0" err="1" smtClean="0">
                <a:solidFill>
                  <a:schemeClr val="tx1"/>
                </a:solidFill>
              </a:rPr>
              <a:t>RE-</a:t>
            </a:r>
            <a:r>
              <a:rPr lang="pt-PT" sz="3000" dirty="0" err="1" smtClean="0">
                <a:solidFill>
                  <a:schemeClr val="tx1"/>
                </a:solidFill>
              </a:rPr>
              <a:t>Conhecimento</a:t>
            </a:r>
            <a:r>
              <a:rPr lang="pt-PT" sz="3000" dirty="0" smtClean="0">
                <a:solidFill>
                  <a:schemeClr val="tx1"/>
                </a:solidFill>
              </a:rPr>
              <a:t> do uso de bebidas alcoólicas como um dos principais problemas de saúde pública e</a:t>
            </a:r>
          </a:p>
          <a:p>
            <a:pPr marL="514350" lvl="0" indent="-514350" algn="l">
              <a:buFont typeface="Wingdings" pitchFamily="2" charset="2"/>
              <a:buChar char="ü"/>
            </a:pPr>
            <a:endParaRPr lang="pt-PT" sz="3000" dirty="0" smtClean="0">
              <a:solidFill>
                <a:schemeClr val="tx1"/>
              </a:solidFill>
            </a:endParaRPr>
          </a:p>
          <a:p>
            <a:pPr marL="514350" lvl="0" indent="-514350" algn="l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 as drogas – complicações do uso e do abuso -  como uma questão mais  saúde do que da justiça,</a:t>
            </a:r>
          </a:p>
          <a:p>
            <a:pPr marL="361950" indent="-361950" algn="l">
              <a:buFont typeface="Arial" pitchFamily="34" charset="0"/>
              <a:buChar char="•"/>
            </a:pPr>
            <a:endParaRPr lang="pt-PT" sz="3000" dirty="0">
              <a:solidFill>
                <a:schemeClr val="tx1"/>
              </a:solidFill>
            </a:endParaRPr>
          </a:p>
          <a:p>
            <a:endParaRPr lang="pt-PT" sz="3000" dirty="0"/>
          </a:p>
          <a:p>
            <a:endParaRPr lang="pt-PT" sz="3000" dirty="0" smtClean="0"/>
          </a:p>
          <a:p>
            <a:r>
              <a:rPr lang="pt-PT" sz="3000" dirty="0" smtClean="0"/>
              <a:t> </a:t>
            </a:r>
            <a:endParaRPr lang="pt-PT" sz="30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124744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2800" b="1" dirty="0" smtClean="0">
                <a:solidFill>
                  <a:schemeClr val="bg1"/>
                </a:solidFill>
              </a:rPr>
              <a:t>Nova orientação - Política Pública Álcool e Drogas</a:t>
            </a:r>
            <a:r>
              <a:rPr lang="pt-PT" sz="2800" dirty="0" smtClean="0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Autofit/>
          </a:bodyPr>
          <a:lstStyle/>
          <a:p>
            <a:r>
              <a:rPr lang="pt-PT" sz="3000" b="0" dirty="0" smtClean="0">
                <a:solidFill>
                  <a:schemeClr val="tx1"/>
                </a:solidFill>
              </a:rPr>
              <a:t>CONSELHO NACIONAL</a:t>
            </a:r>
          </a:p>
          <a:p>
            <a:r>
              <a:rPr lang="pt-PT" sz="3000" b="1" dirty="0" smtClean="0">
                <a:solidFill>
                  <a:schemeClr val="tx1"/>
                </a:solidFill>
              </a:rPr>
              <a:t>Composição 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Associação de estudantes do Ensino Superior e Secundário;</a:t>
            </a:r>
          </a:p>
          <a:p>
            <a:pPr marL="361950" lvl="0" indent="-361950" algn="just">
              <a:spcBef>
                <a:spcPts val="350"/>
              </a:spcBef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Representantes do Ensino Privado; </a:t>
            </a:r>
            <a:endParaRPr lang="pt-PT" sz="2400" dirty="0" smtClean="0"/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Representantes de Instituições Religiosas;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Instituições de Solidariedade Social;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Associações e ONG que intervenham no domínio da droga e da dependência de Substâncias Psicoativas; 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Autofit/>
          </a:bodyPr>
          <a:lstStyle/>
          <a:p>
            <a:r>
              <a:rPr lang="pt-PT" sz="3000" b="0" dirty="0" smtClean="0">
                <a:solidFill>
                  <a:schemeClr val="tx1"/>
                </a:solidFill>
              </a:rPr>
              <a:t>CONSELHO NACIONAL</a:t>
            </a:r>
          </a:p>
          <a:p>
            <a:r>
              <a:rPr lang="pt-PT" sz="3000" b="1" dirty="0" smtClean="0">
                <a:solidFill>
                  <a:schemeClr val="tx1"/>
                </a:solidFill>
              </a:rPr>
              <a:t>Composição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Associações cívicas que intervenham no domínio da luta contra a SIDA;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Associações de Pais / Associações de Famílias;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Rede de Jornalistas em Questões de População e Saúde; </a:t>
            </a:r>
          </a:p>
          <a:p>
            <a:pPr marL="361950" lvl="0" indent="-361950" algn="just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Representantes da indústria e comércio de bebidas contendo álcool. </a:t>
            </a:r>
            <a:endParaRPr lang="pt-PT" sz="30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Autofit/>
          </a:bodyPr>
          <a:lstStyle/>
          <a:p>
            <a:r>
              <a:rPr lang="pt-PT" sz="3000" dirty="0" smtClean="0">
                <a:solidFill>
                  <a:schemeClr val="tx1"/>
                </a:solidFill>
              </a:rPr>
              <a:t>CONSELHO NACIONAL</a:t>
            </a:r>
          </a:p>
          <a:p>
            <a:r>
              <a:rPr lang="pt-PT" sz="3000" b="1" dirty="0" smtClean="0">
                <a:solidFill>
                  <a:schemeClr val="tx1"/>
                </a:solidFill>
              </a:rPr>
              <a:t>Funcionamento</a:t>
            </a:r>
          </a:p>
          <a:p>
            <a:pPr algn="l">
              <a:spcBef>
                <a:spcPts val="0"/>
              </a:spcBef>
              <a:defRPr/>
            </a:pPr>
            <a:endParaRPr lang="pt-PT" sz="30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  <a:defRPr/>
            </a:pPr>
            <a:r>
              <a:rPr lang="pt-PT" sz="3000" dirty="0" smtClean="0">
                <a:solidFill>
                  <a:schemeClr val="tx1"/>
                </a:solidFill>
              </a:rPr>
              <a:t>O Conselho Nacional reúne-se sempre que convocado pelo membro do Governo responsável pela coordenação das políticas relacionadas com a droga, as toxicodependências e o uso nocivo do álcool. </a:t>
            </a:r>
          </a:p>
          <a:p>
            <a:endParaRPr lang="pt-PT" sz="2800" dirty="0" smtClean="0"/>
          </a:p>
          <a:p>
            <a:endParaRPr lang="pt-PT" sz="3000" b="1" dirty="0" smtClean="0">
              <a:solidFill>
                <a:schemeClr val="tx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1774550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Autofit/>
          </a:bodyPr>
          <a:lstStyle/>
          <a:p>
            <a:r>
              <a:rPr lang="pt-PT" sz="3000" dirty="0" smtClean="0">
                <a:solidFill>
                  <a:schemeClr val="tx1"/>
                </a:solidFill>
              </a:rPr>
              <a:t>CONSELHO NACIONAL</a:t>
            </a:r>
          </a:p>
          <a:p>
            <a:r>
              <a:rPr lang="pt-PT" sz="3000" b="1" dirty="0" smtClean="0">
                <a:solidFill>
                  <a:schemeClr val="tx1"/>
                </a:solidFill>
              </a:rPr>
              <a:t>Funcionamento</a:t>
            </a:r>
            <a:endParaRPr lang="pt-PT" sz="3000" dirty="0" smtClean="0">
              <a:solidFill>
                <a:schemeClr val="tx1"/>
              </a:solidFill>
            </a:endParaRPr>
          </a:p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O Conselho Nacional é presidido pelo membro do Governo responsável pela área da Saúde e Segurança Social e integra, para além do Secretariado Executivo e do representante do Ministério da Justiça, os representantes das seguintes instituições, entidades e organizações:</a:t>
            </a:r>
          </a:p>
          <a:p>
            <a:pPr lvl="0" algn="just"/>
            <a:r>
              <a:rPr lang="pt-PT" sz="2800" dirty="0" smtClean="0">
                <a:solidFill>
                  <a:schemeClr val="tx1"/>
                </a:solidFill>
              </a:rPr>
              <a:t>O Conselho Nacional integra ainda cinco personalidades a designar pelo Ministro da Saúde e Segurança Social.</a:t>
            </a:r>
          </a:p>
          <a:p>
            <a:endParaRPr lang="pt-PT" sz="2800" dirty="0" smtClean="0"/>
          </a:p>
          <a:p>
            <a:endParaRPr lang="pt-PT" sz="3000" b="1" dirty="0" smtClean="0">
              <a:solidFill>
                <a:schemeClr val="tx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-180528" y="6453336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539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3000" b="1" dirty="0" smtClean="0">
                <a:solidFill>
                  <a:schemeClr val="bg1"/>
                </a:solidFill>
              </a:rPr>
              <a:t>Estrutura </a:t>
            </a:r>
            <a:r>
              <a:rPr lang="pt-PT" sz="3000" b="1" dirty="0">
                <a:solidFill>
                  <a:schemeClr val="bg1"/>
                </a:solidFill>
              </a:rPr>
              <a:t>Institucional de Resposta </a:t>
            </a:r>
            <a:r>
              <a:rPr lang="pt-PT" sz="3000" dirty="0">
                <a:solidFill>
                  <a:schemeClr val="bg1"/>
                </a:solidFill>
              </a:rPr>
              <a:t>à problemática do </a:t>
            </a:r>
            <a:r>
              <a:rPr lang="pt-PT" sz="3000" dirty="0" smtClean="0">
                <a:solidFill>
                  <a:schemeClr val="bg1"/>
                </a:solidFill>
              </a:rPr>
              <a:t>AD</a:t>
            </a:r>
            <a:endParaRPr lang="pt-PT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/>
            <a:r>
              <a:rPr lang="pt-PT" dirty="0" smtClean="0"/>
              <a:t> </a:t>
            </a:r>
            <a:endParaRPr lang="pt-PT" sz="2400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95647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95647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5647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95647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95647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2960006"/>
            <a:ext cx="1152128" cy="81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3780329"/>
            <a:ext cx="91440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3200" b="1" dirty="0" smtClean="0">
                <a:solidFill>
                  <a:schemeClr val="bg1"/>
                </a:solidFill>
              </a:rPr>
              <a:t>Nova abordagem - Politica Pública Álcool e Drogas</a:t>
            </a:r>
            <a:r>
              <a:rPr lang="pt-PT" sz="3200" dirty="0" smtClean="0">
                <a:solidFill>
                  <a:schemeClr val="bg1"/>
                </a:solidFill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700808"/>
            <a:ext cx="9144000" cy="5013176"/>
          </a:xfrm>
        </p:spPr>
        <p:txBody>
          <a:bodyPr>
            <a:normAutofit lnSpcReduction="10000"/>
          </a:bodyPr>
          <a:lstStyle/>
          <a:p>
            <a:pPr algn="l"/>
            <a:r>
              <a:rPr lang="pt-PT" sz="3000" b="1" dirty="0" smtClean="0">
                <a:solidFill>
                  <a:schemeClr val="tx1"/>
                </a:solidFill>
              </a:rPr>
              <a:t>Atenção mais focada e mais abrangente</a:t>
            </a:r>
          </a:p>
          <a:p>
            <a:pPr algn="l"/>
            <a:r>
              <a:rPr lang="pt-PT" sz="3000" dirty="0" smtClean="0">
                <a:solidFill>
                  <a:schemeClr val="tx1"/>
                </a:solidFill>
              </a:rPr>
              <a:t>Afinal o problema do álcool ultrapassa o setor da saúde e as respostas precisam ser mais bem direcionadas para cada setor melhor desempenar o seu papel. </a:t>
            </a:r>
          </a:p>
          <a:p>
            <a:pPr algn="l"/>
            <a:endParaRPr lang="pt-PT" sz="3000" b="1" dirty="0" smtClean="0">
              <a:solidFill>
                <a:schemeClr val="tx1"/>
              </a:solidFill>
            </a:endParaRPr>
          </a:p>
          <a:p>
            <a:pPr algn="l"/>
            <a:r>
              <a:rPr lang="pt-PT" sz="3000" b="1" dirty="0" smtClean="0">
                <a:solidFill>
                  <a:schemeClr val="tx1"/>
                </a:solidFill>
              </a:rPr>
              <a:t>Liderança do MS - </a:t>
            </a:r>
            <a:r>
              <a:rPr lang="pt-PT" sz="3000" dirty="0" smtClean="0">
                <a:solidFill>
                  <a:schemeClr val="tx1"/>
                </a:solidFill>
              </a:rPr>
              <a:t>Reforço de articulação e valorização das capacidades e das sinergias para as respostas a nível :</a:t>
            </a:r>
          </a:p>
          <a:p>
            <a:pPr lvl="1" algn="l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setorial </a:t>
            </a:r>
          </a:p>
          <a:p>
            <a:pPr lvl="1" algn="l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 Intersectorial.</a:t>
            </a:r>
            <a:endParaRPr lang="pt-PT" sz="3000" dirty="0" smtClean="0"/>
          </a:p>
          <a:p>
            <a:pPr lvl="1" algn="l"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/>
                </a:solidFill>
              </a:rPr>
              <a:t>multissetorial 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093967"/>
            <a:ext cx="91440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3200" b="1" dirty="0" smtClean="0">
                <a:solidFill>
                  <a:schemeClr val="bg1"/>
                </a:solidFill>
              </a:rPr>
              <a:t>Novo abordagem - Politica Pública Álcool e Drogas</a:t>
            </a:r>
            <a:r>
              <a:rPr lang="pt-PT" sz="3200" dirty="0" smtClean="0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rmAutofit/>
          </a:bodyPr>
          <a:lstStyle/>
          <a:p>
            <a:pPr lvl="0" algn="l"/>
            <a:r>
              <a:rPr lang="pt-PT" b="1" dirty="0" smtClean="0">
                <a:solidFill>
                  <a:schemeClr val="tx1"/>
                </a:solidFill>
              </a:rPr>
              <a:t>Abordagem voltada para atenção integral /Integrada</a:t>
            </a:r>
          </a:p>
          <a:p>
            <a:pPr lvl="0" algn="l"/>
            <a:endParaRPr lang="pt-PT" b="1" dirty="0" smtClean="0">
              <a:solidFill>
                <a:schemeClr val="tx1"/>
              </a:solidFill>
            </a:endParaRPr>
          </a:p>
          <a:p>
            <a:pPr marL="2506663" lvl="0" algn="just"/>
            <a:endParaRPr lang="pt-PT" sz="2400" dirty="0" smtClean="0">
              <a:solidFill>
                <a:schemeClr val="tx1"/>
              </a:solidFill>
            </a:endParaRPr>
          </a:p>
          <a:p>
            <a:pPr marL="2506663" lvl="0" algn="just">
              <a:buFont typeface="Wingdings" pitchFamily="2" charset="2"/>
              <a:buChar char="ü"/>
            </a:pPr>
            <a:endParaRPr lang="pt-PT" sz="2400" dirty="0">
              <a:solidFill>
                <a:schemeClr val="tx1"/>
              </a:solidFill>
            </a:endParaRPr>
          </a:p>
          <a:p>
            <a:pPr marL="2506663" lvl="0" algn="just">
              <a:buFont typeface="Wingdings" pitchFamily="2" charset="2"/>
              <a:buChar char="ü"/>
            </a:pPr>
            <a:endParaRPr lang="pt-PT" sz="2400" dirty="0" smtClean="0">
              <a:solidFill>
                <a:schemeClr val="tx1"/>
              </a:solidFill>
            </a:endParaRPr>
          </a:p>
          <a:p>
            <a:pPr marL="2506663" lvl="0" algn="just">
              <a:buFont typeface="Wingdings" pitchFamily="2" charset="2"/>
              <a:buChar char="ü"/>
            </a:pPr>
            <a:endParaRPr lang="pt-PT" sz="2400" dirty="0" smtClean="0">
              <a:solidFill>
                <a:schemeClr val="tx1"/>
              </a:solidFill>
            </a:endParaRPr>
          </a:p>
          <a:p>
            <a:pPr marL="2506663" lvl="0" algn="just">
              <a:buFont typeface="Wingdings" pitchFamily="2" charset="2"/>
              <a:buChar char="ü"/>
            </a:pPr>
            <a:endParaRPr lang="pt-PT" sz="2400" dirty="0" smtClean="0">
              <a:solidFill>
                <a:schemeClr val="tx1"/>
              </a:solidFill>
            </a:endParaRPr>
          </a:p>
          <a:p>
            <a:pPr lvl="0" algn="just"/>
            <a:r>
              <a:rPr lang="pt-PT" dirty="0" smtClean="0"/>
              <a:t>			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73024" y="2636912"/>
          <a:ext cx="8963472" cy="3714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1736"/>
                <a:gridCol w="4481736"/>
              </a:tblGrid>
              <a:tr h="1931463">
                <a:tc>
                  <a:txBody>
                    <a:bodyPr/>
                    <a:lstStyle/>
                    <a:p>
                      <a:pPr marL="796925" indent="-514350" algn="l">
                        <a:lnSpc>
                          <a:spcPct val="80000"/>
                        </a:lnSpc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pt-PT" sz="3000" b="0" dirty="0" smtClean="0">
                          <a:solidFill>
                            <a:schemeClr val="tx1"/>
                          </a:solidFill>
                        </a:rPr>
                        <a:t>Promoção da Saúde, </a:t>
                      </a:r>
                    </a:p>
                    <a:p>
                      <a:pPr marL="796925" indent="-514350" algn="l">
                        <a:lnSpc>
                          <a:spcPct val="80000"/>
                        </a:lnSpc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pt-PT" sz="3000" b="0" dirty="0" smtClean="0">
                          <a:solidFill>
                            <a:schemeClr val="tx1"/>
                          </a:solidFill>
                        </a:rPr>
                        <a:t>Prevenção da doença, </a:t>
                      </a:r>
                    </a:p>
                    <a:p>
                      <a:pPr marL="796925" indent="-514350" algn="l">
                        <a:lnSpc>
                          <a:spcPct val="80000"/>
                        </a:lnSpc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pt-PT" sz="3000" b="0" dirty="0" smtClean="0">
                          <a:solidFill>
                            <a:schemeClr val="tx1"/>
                          </a:solidFill>
                        </a:rPr>
                        <a:t>Cuidado e tratamento</a:t>
                      </a:r>
                    </a:p>
                    <a:p>
                      <a:pPr marL="796925" indent="-514350" algn="l">
                        <a:lnSpc>
                          <a:spcPct val="80000"/>
                        </a:lnSpc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Reabilitação</a:t>
                      </a:r>
                      <a:endParaRPr lang="pt-PT" sz="3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cesso  e (vinculo)</a:t>
                      </a:r>
                    </a:p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Redução de Danos</a:t>
                      </a:r>
                    </a:p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Reinserção</a:t>
                      </a:r>
                      <a:endParaRPr lang="pt-PT" sz="3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40945">
                <a:tc>
                  <a:txBody>
                    <a:bodyPr/>
                    <a:lstStyle/>
                    <a:p>
                      <a:pPr marL="268288" marR="0" indent="-2682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pt-PT" sz="3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Moralista - interdição</a:t>
                      </a:r>
                    </a:p>
                    <a:p>
                      <a:pPr marL="268288" marR="0" indent="-2682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pt-PT" sz="3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Criminal/Descriminação</a:t>
                      </a:r>
                    </a:p>
                    <a:p>
                      <a:pPr marL="268288" marR="0" indent="-2682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pt-PT" sz="3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Doença – doente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Redução de Danos</a:t>
                      </a:r>
                    </a:p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Cidadania - individuo</a:t>
                      </a:r>
                    </a:p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Saúde – Comportamental</a:t>
                      </a:r>
                    </a:p>
                    <a:p>
                      <a:pPr marL="796925" marR="0" indent="-5143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t-PT" sz="3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REDE…..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1130891"/>
            <a:ext cx="9144000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3200" b="1" dirty="0" smtClean="0">
                <a:solidFill>
                  <a:schemeClr val="bg1"/>
                </a:solidFill>
              </a:rPr>
              <a:t>Novo abordagem - Politica Pública Álcool e Drogas</a:t>
            </a:r>
            <a:r>
              <a:rPr lang="pt-PT" sz="3200" dirty="0" smtClean="0">
                <a:solidFill>
                  <a:schemeClr val="bg1"/>
                </a:solidFill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/>
              <a:t/>
            </a:r>
            <a:br>
              <a:rPr lang="pt-PT" sz="2600" b="1" dirty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>
              <a:spcBef>
                <a:spcPts val="0"/>
              </a:spcBef>
            </a:pPr>
            <a:r>
              <a:rPr lang="pt-PT" dirty="0" smtClean="0"/>
              <a:t> </a:t>
            </a:r>
            <a:endParaRPr lang="pt-PT" sz="1800" dirty="0" smtClean="0"/>
          </a:p>
          <a:p>
            <a:pPr algn="r"/>
            <a:r>
              <a:rPr lang="pt-PT" sz="1800" dirty="0" err="1" smtClean="0">
                <a:hlinkClick r:id="rId3"/>
              </a:rPr>
              <a:t>zelantuna@gmail.com</a:t>
            </a:r>
            <a:r>
              <a:rPr lang="pt-PT" sz="1800" dirty="0" smtClean="0"/>
              <a:t> </a:t>
            </a:r>
            <a:endParaRPr lang="pt-PT" sz="1800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762283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800" b="1" dirty="0" smtClean="0"/>
              <a:t>Obrigado pelas vossas questões!</a:t>
            </a:r>
            <a:endParaRPr lang="pt-PT" sz="2800" b="1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37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844824"/>
            <a:ext cx="9144000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Novo modelo  de </a:t>
            </a:r>
          </a:p>
          <a:p>
            <a:pPr algn="ctr"/>
            <a:r>
              <a:rPr lang="pt-PT" sz="2800" b="1" dirty="0" smtClean="0">
                <a:solidFill>
                  <a:schemeClr val="bg1"/>
                </a:solidFill>
              </a:rPr>
              <a:t>Abordagem conjunta  do Álcool e das outras Drogas </a:t>
            </a:r>
            <a:endParaRPr lang="pt-PT" sz="2800" b="1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86" y="4631956"/>
            <a:ext cx="2376264" cy="16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rmAutofit/>
          </a:bodyPr>
          <a:lstStyle/>
          <a:p>
            <a:pPr lvl="0" algn="just"/>
            <a:endParaRPr lang="pt-PT" sz="3000" b="1" dirty="0" smtClean="0">
              <a:solidFill>
                <a:schemeClr val="tx1"/>
              </a:solidFill>
            </a:endParaRPr>
          </a:p>
          <a:p>
            <a:pPr lvl="0" algn="just"/>
            <a:r>
              <a:rPr lang="pt-PT" sz="3000" b="1" dirty="0" smtClean="0">
                <a:solidFill>
                  <a:schemeClr val="tx1"/>
                </a:solidFill>
              </a:rPr>
              <a:t>CCCD  - Comissão de Coordenação do Combate à Droga</a:t>
            </a:r>
          </a:p>
          <a:p>
            <a:pPr lvl="0" algn="just"/>
            <a:r>
              <a:rPr lang="pt-PT" sz="3000" b="1" dirty="0" smtClean="0">
                <a:solidFill>
                  <a:schemeClr val="tx1"/>
                </a:solidFill>
              </a:rPr>
              <a:t>		 Justiça                    Saúde</a:t>
            </a:r>
          </a:p>
          <a:p>
            <a:pPr marL="1876425" lvl="0" algn="just"/>
            <a:endParaRPr lang="pt-PT" sz="3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092200" lvl="0" indent="-6350" algn="just">
              <a:tabLst>
                <a:tab pos="1085850" algn="l"/>
              </a:tabLst>
            </a:pPr>
            <a:r>
              <a:rPr lang="pt-PT" sz="3000" dirty="0" smtClean="0">
                <a:solidFill>
                  <a:schemeClr val="bg1">
                    <a:lumMod val="50000"/>
                  </a:schemeClr>
                </a:solidFill>
              </a:rPr>
              <a:t>Trafico e Crime</a:t>
            </a:r>
          </a:p>
          <a:p>
            <a:pPr marL="1092200" lvl="0" indent="-6350" algn="just">
              <a:buFont typeface="Wingdings" pitchFamily="2" charset="2"/>
              <a:buChar char="ü"/>
              <a:tabLst>
                <a:tab pos="1085850" algn="l"/>
              </a:tabLst>
            </a:pPr>
            <a:r>
              <a:rPr lang="pt-PT" sz="3000" dirty="0" smtClean="0">
                <a:solidFill>
                  <a:schemeClr val="tx1"/>
                </a:solidFill>
              </a:rPr>
              <a:t>Prevenção, Tratamento /Reabilita/Reinserção</a:t>
            </a:r>
          </a:p>
          <a:p>
            <a:pPr marL="1092200" lvl="0" indent="-6350" algn="just">
              <a:tabLst>
                <a:tab pos="1085850" algn="l"/>
              </a:tabLst>
            </a:pPr>
            <a:endParaRPr lang="pt-PT" sz="3000" dirty="0" smtClean="0">
              <a:solidFill>
                <a:schemeClr val="tx1"/>
              </a:solidFill>
            </a:endParaRPr>
          </a:p>
          <a:p>
            <a:pPr marL="1092200" lvl="0" indent="-6350" algn="just">
              <a:tabLst>
                <a:tab pos="1085850" algn="l"/>
              </a:tabLst>
            </a:pPr>
            <a:r>
              <a:rPr lang="pt-PT" sz="3000" dirty="0" smtClean="0">
                <a:solidFill>
                  <a:schemeClr val="tx1"/>
                </a:solidFill>
              </a:rPr>
              <a:t>Atenção aos uso nocivo do álcool</a:t>
            </a:r>
          </a:p>
          <a:p>
            <a:pPr lvl="0" algn="just"/>
            <a:endParaRPr lang="pt-PT" sz="3000" b="1" dirty="0" smtClean="0">
              <a:solidFill>
                <a:schemeClr val="tx1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9" name="Seta para a direita 8"/>
          <p:cNvSpPr/>
          <p:nvPr/>
        </p:nvSpPr>
        <p:spPr>
          <a:xfrm>
            <a:off x="3419872" y="2943994"/>
            <a:ext cx="93610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1120438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2800" b="1" dirty="0" smtClean="0">
                <a:solidFill>
                  <a:schemeClr val="bg1"/>
                </a:solidFill>
              </a:rPr>
              <a:t>Nova orientação - Política Pública Álcool e Drogas</a:t>
            </a:r>
            <a:r>
              <a:rPr lang="pt-PT" sz="2800" dirty="0" smtClean="0">
                <a:solidFill>
                  <a:schemeClr val="bg1"/>
                </a:solidFill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12474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/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/>
            <a:r>
              <a:rPr lang="pt-PT" dirty="0" smtClean="0"/>
              <a:t> </a:t>
            </a:r>
            <a:endParaRPr lang="pt-PT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2833772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 algn="ctr"/>
            <a:r>
              <a:rPr lang="pt-PT" sz="2800" b="1" dirty="0" smtClean="0">
                <a:solidFill>
                  <a:schemeClr val="bg1"/>
                </a:solidFill>
              </a:rPr>
              <a:t>Nova orientação - Política Pública Álcool e Drogas</a:t>
            </a:r>
            <a:r>
              <a:rPr lang="pt-PT" sz="2800" dirty="0" smtClean="0">
                <a:solidFill>
                  <a:schemeClr val="bg1"/>
                </a:solidFill>
              </a:rPr>
              <a:t>,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395536" y="3573016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3200" b="1" dirty="0" smtClean="0">
                <a:solidFill>
                  <a:schemeClr val="tx2"/>
                </a:solidFill>
              </a:rPr>
              <a:t>CCAD  é um organismo INTERMINISTERIAL de âmbito nacional que funciona sob a SUPERINTENDÊNCIA do membro do Governo responsável pela área da SAÚDE e que goza de autonomia administrativa e financeira.</a:t>
            </a:r>
            <a:endParaRPr lang="pt-PT" sz="3200" b="1" dirty="0">
              <a:solidFill>
                <a:schemeClr val="tx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162844"/>
            <a:ext cx="2376264" cy="16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8" y="1124744"/>
            <a:ext cx="3505002" cy="170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Conexão curva 9"/>
          <p:cNvCxnSpPr/>
          <p:nvPr/>
        </p:nvCxnSpPr>
        <p:spPr>
          <a:xfrm flipV="1">
            <a:off x="3347864" y="1556792"/>
            <a:ext cx="3024336" cy="108012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84482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marL="173038" algn="l"/>
            <a:r>
              <a:rPr lang="pt-PT" sz="2600" b="1" dirty="0" smtClean="0"/>
              <a:t>         </a:t>
            </a:r>
            <a:br>
              <a:rPr lang="pt-PT" sz="2600" b="1" dirty="0" smtClean="0"/>
            </a:br>
            <a:r>
              <a:rPr lang="pt-PT" sz="2400" b="1" dirty="0" smtClean="0">
                <a:solidFill>
                  <a:schemeClr val="bg2">
                    <a:lumMod val="25000"/>
                  </a:schemeClr>
                </a:solidFill>
              </a:rPr>
              <a:t>ENCONTRO NACIONAL  - 2016 </a:t>
            </a:r>
            <a:r>
              <a:rPr lang="pt-PT" sz="2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sz="2600" b="1" dirty="0"/>
              <a:t/>
            </a:r>
            <a:br>
              <a:rPr lang="pt-PT" sz="2600" b="1" dirty="0"/>
            </a:br>
            <a:r>
              <a:rPr lang="pt-PT" sz="2600" b="1" dirty="0" smtClean="0"/>
              <a:t>___________________________________________________________</a:t>
            </a:r>
            <a:br>
              <a:rPr lang="pt-PT" sz="2600" b="1" dirty="0" smtClean="0"/>
            </a:br>
            <a:r>
              <a:rPr lang="pt-PT" sz="2600" b="1" dirty="0" smtClean="0"/>
              <a:t>                                        </a:t>
            </a:r>
            <a:r>
              <a:rPr lang="pt-PT" sz="3100" b="1" dirty="0" smtClean="0">
                <a:solidFill>
                  <a:srgbClr val="0070C0"/>
                </a:solidFill>
              </a:rPr>
              <a:t>Apresentação  CCAD</a:t>
            </a:r>
            <a:br>
              <a:rPr lang="pt-PT" sz="3100" b="1" dirty="0" smtClean="0">
                <a:solidFill>
                  <a:srgbClr val="0070C0"/>
                </a:solidFill>
              </a:rPr>
            </a:br>
            <a:r>
              <a:rPr lang="pt-PT" sz="3100" b="1" dirty="0" smtClean="0">
                <a:solidFill>
                  <a:srgbClr val="0070C0"/>
                </a:solidFill>
              </a:rPr>
              <a:t> Comissão de Coordenação  do Álcool e das outras Drogas</a:t>
            </a:r>
            <a:endParaRPr lang="pt-PT" sz="33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9144000" cy="4869160"/>
          </a:xfrm>
        </p:spPr>
        <p:txBody>
          <a:bodyPr/>
          <a:lstStyle/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r">
              <a:spcBef>
                <a:spcPts val="0"/>
              </a:spcBef>
            </a:pPr>
            <a:r>
              <a:rPr lang="pt-PT" dirty="0" smtClean="0"/>
              <a:t> </a:t>
            </a:r>
            <a:endParaRPr lang="pt-PT" sz="1800" dirty="0"/>
          </a:p>
        </p:txBody>
      </p:sp>
      <p:pic>
        <p:nvPicPr>
          <p:cNvPr id="4" name="Imagem 3" descr="Descrição: cid:image001.png@01D1BA83.A005779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75856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3573016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2800" b="1" dirty="0" smtClean="0">
                <a:solidFill>
                  <a:schemeClr val="bg1"/>
                </a:solidFill>
              </a:rPr>
              <a:t>Preocupações - contexto atual – relativas ao Álcool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772816"/>
            <a:ext cx="9144000" cy="5013176"/>
          </a:xfrm>
        </p:spPr>
        <p:txBody>
          <a:bodyPr>
            <a:noAutofit/>
          </a:bodyPr>
          <a:lstStyle/>
          <a:p>
            <a:pPr marL="441325" indent="-346075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álcool é a droga mais consumida em Cabo Verde, com uma taxa de prevalência de 63,5%. </a:t>
            </a:r>
          </a:p>
          <a:p>
            <a:pPr marL="441325" indent="-346075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volume e a qualidade </a:t>
            </a:r>
            <a:r>
              <a:rPr lang="pt-PT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das bebidas alcoólicas, superior à media,</a:t>
            </a:r>
          </a:p>
          <a:p>
            <a:pPr marL="441325" indent="-346075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álcool constitui um dos principais fatores </a:t>
            </a:r>
            <a:r>
              <a:rPr lang="pt-PT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 risco para doenças crónicas não transmissíveis,</a:t>
            </a:r>
          </a:p>
          <a:p>
            <a:pPr marL="441325" indent="-346075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 envolvimento de adolescentes - </a:t>
            </a:r>
            <a:r>
              <a:rPr lang="pt-PT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mais precoces </a:t>
            </a:r>
            <a:r>
              <a:rPr lang="pt-PT" sz="3000" dirty="0" smtClean="0"/>
              <a:t>( 7 a 17- iniciação)</a:t>
            </a:r>
            <a:endParaRPr lang="pt-PT" sz="3000" dirty="0" smtClean="0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124744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2800" b="1" dirty="0" smtClean="0">
                <a:solidFill>
                  <a:schemeClr val="bg1"/>
                </a:solidFill>
              </a:rPr>
              <a:t>Preocupações e Constatações - contexto atual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56184"/>
            <a:ext cx="9144000" cy="5013176"/>
          </a:xfrm>
        </p:spPr>
        <p:txBody>
          <a:bodyPr>
            <a:normAutofit/>
          </a:bodyPr>
          <a:lstStyle/>
          <a:p>
            <a:pPr marL="441325" indent="-346075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Implicações negativas do álcool na saúde  - </a:t>
            </a:r>
            <a:r>
              <a:rPr lang="pt-PT" sz="3000" b="1" dirty="0" smtClean="0">
                <a:solidFill>
                  <a:schemeClr val="tx1"/>
                </a:solidFill>
              </a:rPr>
              <a:t>mais de 1/3 dos internamentos no Hospital Psiquiátrico </a:t>
            </a:r>
            <a:r>
              <a:rPr lang="pt-PT" sz="3000" dirty="0" smtClean="0">
                <a:solidFill>
                  <a:schemeClr val="tx1"/>
                </a:solidFill>
              </a:rPr>
              <a:t>da Trindade são devido a problemas relacionados c/ </a:t>
            </a:r>
            <a:r>
              <a:rPr lang="pt-PT" sz="3000" dirty="0" err="1" smtClean="0">
                <a:solidFill>
                  <a:schemeClr val="tx1"/>
                </a:solidFill>
              </a:rPr>
              <a:t>Alcool</a:t>
            </a:r>
            <a:r>
              <a:rPr lang="pt-PT" sz="3000" dirty="0" smtClean="0">
                <a:solidFill>
                  <a:schemeClr val="tx1"/>
                </a:solidFill>
              </a:rPr>
              <a:t>. (PNDS, 2008).</a:t>
            </a:r>
          </a:p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/>
                </a:solidFill>
              </a:rPr>
              <a:t>A dispersão dos dados registados </a:t>
            </a:r>
            <a:r>
              <a:rPr lang="pt-PT" sz="3000" dirty="0" smtClean="0">
                <a:solidFill>
                  <a:schemeClr val="tx1"/>
                </a:solidFill>
              </a:rPr>
              <a:t>pelos diferentes serviços e setores, </a:t>
            </a:r>
          </a:p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/>
                </a:solidFill>
              </a:rPr>
              <a:t>No país não há dados sobre a implicação do álcool no setor laboral,</a:t>
            </a:r>
          </a:p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/>
                </a:solidFill>
              </a:rPr>
              <a:t>Falta de controle de qualidade de bebidas</a:t>
            </a:r>
            <a:r>
              <a:rPr lang="pt-PT" sz="3000" dirty="0" smtClean="0">
                <a:solidFill>
                  <a:schemeClr val="tx1"/>
                </a:solidFill>
              </a:rPr>
              <a:t>,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124744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2800" b="1" dirty="0" smtClean="0">
                <a:solidFill>
                  <a:schemeClr val="bg1"/>
                </a:solidFill>
              </a:rPr>
              <a:t>Preocupações e Constatações - contexto atual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5013176"/>
          </a:xfrm>
        </p:spPr>
        <p:txBody>
          <a:bodyPr>
            <a:normAutofit/>
          </a:bodyPr>
          <a:lstStyle/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endParaRPr lang="pt-PT" sz="3000" b="1" dirty="0" smtClean="0">
              <a:solidFill>
                <a:schemeClr val="tx1"/>
              </a:solidFill>
            </a:endParaRPr>
          </a:p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/>
                </a:solidFill>
              </a:rPr>
              <a:t>Não há sistema de registo permanente de dados.</a:t>
            </a:r>
          </a:p>
          <a:p>
            <a:pPr marL="441325" indent="-346075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falta de fiscalização e adequação das leis </a:t>
            </a:r>
            <a:r>
              <a:rPr lang="pt-PT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que o condicionam, </a:t>
            </a:r>
          </a:p>
          <a:p>
            <a:pPr marL="441325" indent="-346075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Os acidentes rodoviários,</a:t>
            </a:r>
          </a:p>
          <a:p>
            <a:pPr marL="441325" indent="-346075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pt-PT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Incremento da violência </a:t>
            </a:r>
            <a:endParaRPr lang="pt-PT" sz="3000" dirty="0" smtClean="0"/>
          </a:p>
          <a:p>
            <a:pPr marL="447675" indent="-369888" algn="l">
              <a:spcAft>
                <a:spcPts val="600"/>
              </a:spcAft>
              <a:buFont typeface="Wingdings" pitchFamily="2" charset="2"/>
              <a:buChar char="ü"/>
            </a:pPr>
            <a:endParaRPr lang="pt-PT" sz="2400" b="1" dirty="0" smtClean="0">
              <a:solidFill>
                <a:schemeClr val="tx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124744"/>
            <a:ext cx="914400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1950" indent="-361950"/>
            <a:r>
              <a:rPr lang="pt-PT" sz="2800" b="1" dirty="0" smtClean="0">
                <a:solidFill>
                  <a:schemeClr val="bg1"/>
                </a:solidFill>
              </a:rPr>
              <a:t>Preocupações e Constatações - contexto atual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BE8A-3E2F-4C08-8CBF-51ECC7871526}" type="slidenum">
              <a:rPr lang="pt-PT" smtClean="0"/>
              <a:pPr/>
              <a:t>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8820472" cy="501650"/>
          </a:xfrm>
        </p:spPr>
        <p:txBody>
          <a:bodyPr/>
          <a:lstStyle/>
          <a:p>
            <a:r>
              <a:rPr lang="pt-PT" dirty="0" smtClean="0"/>
              <a:t>Ilha de Santiago - Cidade Velha, 8 a 12 de Agosto de 2016</a:t>
            </a:r>
            <a:endParaRPr lang="pt-PT" dirty="0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0" y="2564904"/>
            <a:ext cx="9144000" cy="48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0" y="1"/>
            <a:ext cx="9144000" cy="11247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173038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</a:t>
            </a: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Apresentação  CCAD</a:t>
            </a:r>
            <a:b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31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Comissão de Coordenação  do Álcool e das outras Drogas</a:t>
            </a:r>
            <a:endParaRPr kumimoji="0" lang="pt-PT" sz="33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2947</Words>
  <Application>Microsoft Office PowerPoint</Application>
  <PresentationFormat>Apresentação na tela (4:3)</PresentationFormat>
  <Paragraphs>630</Paragraphs>
  <Slides>37</Slides>
  <Notes>33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1" baseType="lpstr">
      <vt:lpstr>Arial</vt:lpstr>
      <vt:lpstr>Calibri</vt:lpstr>
      <vt:lpstr>Wingdings</vt:lpstr>
      <vt:lpstr>Tema do Office</vt:lpstr>
      <vt:lpstr>          ENCONTRO NACIONAL  - 2016   ___________________________________________________________                                         Apresentação  CCAD  Comissão de Coordenação  do Álcool e das outras Drogas</vt:lpstr>
      <vt:lpstr>          ENCONTRO NACIONAL  - 2016   ___________________________________________________________                                         Apresentação  CCAD  Comissão de Coordenação  do Álcool e das outras Drogas</vt:lpstr>
      <vt:lpstr>Apresentação do PowerPoint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ENCONTRO NACIONAL  - 2016   ___________________________________________________________                                         Apresentação  CCAD  Comissão de Coordenação  do Álcool e das outras Drogas</vt:lpstr>
      <vt:lpstr>Apresentação do PowerPoint</vt:lpstr>
      <vt:lpstr>Apresentação do PowerPoint</vt:lpstr>
      <vt:lpstr>Apresentação do PowerPoint</vt:lpstr>
      <vt:lpstr>          ENCONTRO NACIONAL  - 2016   ___________________________________________________________                                         Apresentação  CCAD  Comissão de Coordenação  do Álcool e das outras Drogas</vt:lpstr>
      <vt:lpstr>Apresentação do PowerPoint</vt:lpstr>
      <vt:lpstr>Apresentação do PowerPoint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Apresentação do PowerPoint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                               Apresentação  CCAD Comissão de Coordenação  do Álcool e das outras Drogas</vt:lpstr>
      <vt:lpstr>          ENCONTRO NACIONAL  - 2016   ___________________________________________________________                                         Apresentação  CCAD  Comissão de Coordenação  do Álcool e das outras Drogas</vt:lpstr>
      <vt:lpstr>Apresentação do PowerPoint</vt:lpstr>
      <vt:lpstr>                                         Apresentação  CCAD Comissão de Coordenação  do Álcool e das outras Drogas</vt:lpstr>
      <vt:lpstr>          ENCONTRO NACIONAL  - 2016   ___________________________________________________________                                         Apresentação  CCAD  Comissão de Coordenação  do Álcool e das outras Drogas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ENCONTRO DE TRABALHO</dc:title>
  <dc:creator>Teixeira</dc:creator>
  <cp:lastModifiedBy>UtilizadorMD</cp:lastModifiedBy>
  <cp:revision>133</cp:revision>
  <dcterms:created xsi:type="dcterms:W3CDTF">2016-08-05T12:12:50Z</dcterms:created>
  <dcterms:modified xsi:type="dcterms:W3CDTF">2016-08-09T18:11:31Z</dcterms:modified>
</cp:coreProperties>
</file>